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99" r:id="rId5"/>
    <p:sldId id="300" r:id="rId6"/>
    <p:sldId id="301" r:id="rId7"/>
    <p:sldId id="302" r:id="rId8"/>
    <p:sldId id="294" r:id="rId9"/>
    <p:sldId id="303" r:id="rId10"/>
    <p:sldId id="270" r:id="rId11"/>
    <p:sldId id="304" r:id="rId12"/>
    <p:sldId id="298" r:id="rId13"/>
    <p:sldId id="306" r:id="rId14"/>
    <p:sldId id="307" r:id="rId15"/>
    <p:sldId id="308" r:id="rId16"/>
    <p:sldId id="309" r:id="rId17"/>
    <p:sldId id="310" r:id="rId18"/>
    <p:sldId id="314" r:id="rId19"/>
    <p:sldId id="315" r:id="rId20"/>
    <p:sldId id="316" r:id="rId21"/>
    <p:sldId id="30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879" autoAdjust="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99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357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5B0E32-B5E8-ABB8-8111-85B8EC8C30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BEA51B-84EE-4022-ED15-8909CC5A91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91314-61E5-4127-8B6D-13C983E58D8B}" type="datetimeFigureOut">
              <a:rPr lang="en-US" smtClean="0"/>
              <a:t>6/1/2023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272E51-A58D-6BAE-BC6A-6A72A8B119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4C89E0-2DC1-17B3-023A-4CF4DC2738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99229-3980-4402-938E-FE0E090C2D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7885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814B8-89E7-7342-9335-248FD4EADF1C}" type="datetimeFigureOut">
              <a:rPr lang="en-US" smtClean="0"/>
              <a:t>6/1/2023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33DE1-6F2E-B445-8653-2E5FC0D998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262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33DE1-6F2E-B445-8653-2E5FC0D998E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834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">
            <a:extLst>
              <a:ext uri="{FF2B5EF4-FFF2-40B4-BE49-F238E27FC236}">
                <a16:creationId xmlns:a16="http://schemas.microsoft.com/office/drawing/2014/main" id="{098C23CB-4BF7-816E-A510-D87719695ABA}"/>
              </a:ext>
            </a:extLst>
          </p:cNvPr>
          <p:cNvSpPr/>
          <p:nvPr userDrawn="1"/>
        </p:nvSpPr>
        <p:spPr>
          <a:xfrm rot="10800000">
            <a:off x="1476050" y="1379096"/>
            <a:ext cx="9239900" cy="5478904"/>
          </a:xfrm>
          <a:custGeom>
            <a:avLst/>
            <a:gdLst>
              <a:gd name="connsiteX0" fmla="*/ 5632 w 9239900"/>
              <a:gd name="connsiteY0" fmla="*/ 0 h 4886591"/>
              <a:gd name="connsiteX1" fmla="*/ 9234268 w 9239900"/>
              <a:gd name="connsiteY1" fmla="*/ 0 h 4886591"/>
              <a:gd name="connsiteX2" fmla="*/ 9239900 w 9239900"/>
              <a:gd name="connsiteY2" fmla="*/ 224751 h 4886591"/>
              <a:gd name="connsiteX3" fmla="*/ 4619950 w 9239900"/>
              <a:gd name="connsiteY3" fmla="*/ 4886591 h 4886591"/>
              <a:gd name="connsiteX4" fmla="*/ 0 w 9239900"/>
              <a:gd name="connsiteY4" fmla="*/ 224751 h 488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9900" h="4886591">
                <a:moveTo>
                  <a:pt x="5632" y="0"/>
                </a:moveTo>
                <a:lnTo>
                  <a:pt x="9234268" y="0"/>
                </a:lnTo>
                <a:lnTo>
                  <a:pt x="9239900" y="224751"/>
                </a:lnTo>
                <a:cubicBezTo>
                  <a:pt x="9239900" y="2799414"/>
                  <a:pt x="7171478" y="4886591"/>
                  <a:pt x="4619950" y="4886591"/>
                </a:cubicBezTo>
                <a:cubicBezTo>
                  <a:pt x="2068422" y="4886591"/>
                  <a:pt x="0" y="2799414"/>
                  <a:pt x="0" y="224751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01AFF5E-2AE2-F6EE-AA93-402BFD084F3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476700" y="1"/>
            <a:ext cx="9239250" cy="5478904"/>
          </a:xfrm>
          <a:custGeom>
            <a:avLst/>
            <a:gdLst>
              <a:gd name="connsiteX0" fmla="*/ 5307 w 9239250"/>
              <a:gd name="connsiteY0" fmla="*/ 0 h 4886324"/>
              <a:gd name="connsiteX1" fmla="*/ 9233943 w 9239250"/>
              <a:gd name="connsiteY1" fmla="*/ 0 h 4886324"/>
              <a:gd name="connsiteX2" fmla="*/ 9239250 w 9239250"/>
              <a:gd name="connsiteY2" fmla="*/ 211784 h 4886324"/>
              <a:gd name="connsiteX3" fmla="*/ 9239250 w 9239250"/>
              <a:gd name="connsiteY3" fmla="*/ 231244 h 4886324"/>
              <a:gd name="connsiteX4" fmla="*/ 9215723 w 9239250"/>
              <a:gd name="connsiteY4" fmla="*/ 701397 h 4886324"/>
              <a:gd name="connsiteX5" fmla="*/ 4857367 w 9239250"/>
              <a:gd name="connsiteY5" fmla="*/ 4880525 h 4886324"/>
              <a:gd name="connsiteX6" fmla="*/ 4630090 w 9239250"/>
              <a:gd name="connsiteY6" fmla="*/ 4886324 h 4886324"/>
              <a:gd name="connsiteX7" fmla="*/ 4609160 w 9239250"/>
              <a:gd name="connsiteY7" fmla="*/ 4886324 h 4886324"/>
              <a:gd name="connsiteX8" fmla="*/ 4381883 w 9239250"/>
              <a:gd name="connsiteY8" fmla="*/ 4880525 h 4886324"/>
              <a:gd name="connsiteX9" fmla="*/ 23528 w 9239250"/>
              <a:gd name="connsiteY9" fmla="*/ 701397 h 4886324"/>
              <a:gd name="connsiteX10" fmla="*/ 0 w 9239250"/>
              <a:gd name="connsiteY10" fmla="*/ 231247 h 4886324"/>
              <a:gd name="connsiteX11" fmla="*/ 0 w 9239250"/>
              <a:gd name="connsiteY11" fmla="*/ 211779 h 4886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39250" h="4886324">
                <a:moveTo>
                  <a:pt x="5307" y="0"/>
                </a:moveTo>
                <a:lnTo>
                  <a:pt x="9233943" y="0"/>
                </a:lnTo>
                <a:lnTo>
                  <a:pt x="9239250" y="211784"/>
                </a:lnTo>
                <a:lnTo>
                  <a:pt x="9239250" y="231244"/>
                </a:lnTo>
                <a:lnTo>
                  <a:pt x="9215723" y="701397"/>
                </a:lnTo>
                <a:cubicBezTo>
                  <a:pt x="8987021" y="2973800"/>
                  <a:pt x="7140923" y="4763722"/>
                  <a:pt x="4857367" y="4880525"/>
                </a:cubicBezTo>
                <a:lnTo>
                  <a:pt x="4630090" y="4886324"/>
                </a:lnTo>
                <a:lnTo>
                  <a:pt x="4609160" y="4886324"/>
                </a:lnTo>
                <a:lnTo>
                  <a:pt x="4381883" y="4880525"/>
                </a:lnTo>
                <a:cubicBezTo>
                  <a:pt x="2098327" y="4763722"/>
                  <a:pt x="252229" y="2973800"/>
                  <a:pt x="23528" y="701397"/>
                </a:cubicBezTo>
                <a:lnTo>
                  <a:pt x="0" y="231247"/>
                </a:lnTo>
                <a:lnTo>
                  <a:pt x="0" y="21177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169199-FFB3-A890-D12F-AEEC5AB54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664" y="4498848"/>
            <a:ext cx="8421624" cy="2093976"/>
          </a:xfrm>
        </p:spPr>
        <p:txBody>
          <a:bodyPr>
            <a:noAutofit/>
          </a:bodyPr>
          <a:lstStyle>
            <a:lvl1pPr algn="ctr">
              <a:defRPr sz="7200" b="1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47E49B-6CDA-9B76-1FAC-07D71D057F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16200000">
            <a:off x="-1545336" y="2660904"/>
            <a:ext cx="4645152" cy="15361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cap="all" spc="30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BC1BC2F-2A80-32D5-E778-25FCC3D3B5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6200000" flipH="1" flipV="1">
            <a:off x="9101328" y="2660904"/>
            <a:ext cx="4645152" cy="15361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cap="all" spc="30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4434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1A56009-3BE5-7F08-725F-41975A2103F1}"/>
              </a:ext>
            </a:extLst>
          </p:cNvPr>
          <p:cNvSpPr/>
          <p:nvPr userDrawn="1"/>
        </p:nvSpPr>
        <p:spPr>
          <a:xfrm rot="5400000">
            <a:off x="3352798" y="-2666995"/>
            <a:ext cx="5486397" cy="12191997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">
            <a:extLst>
              <a:ext uri="{FF2B5EF4-FFF2-40B4-BE49-F238E27FC236}">
                <a16:creationId xmlns:a16="http://schemas.microsoft.com/office/drawing/2014/main" id="{CA87F4D9-254F-4233-2472-F92D93799EAD}"/>
              </a:ext>
            </a:extLst>
          </p:cNvPr>
          <p:cNvSpPr/>
          <p:nvPr userDrawn="1"/>
        </p:nvSpPr>
        <p:spPr>
          <a:xfrm rot="16200000">
            <a:off x="-1979943" y="2261202"/>
            <a:ext cx="6288750" cy="2328873"/>
          </a:xfrm>
          <a:custGeom>
            <a:avLst/>
            <a:gdLst>
              <a:gd name="connsiteX0" fmla="*/ 0 w 6288750"/>
              <a:gd name="connsiteY0" fmla="*/ 0 h 2328873"/>
              <a:gd name="connsiteX1" fmla="*/ 6288750 w 6288750"/>
              <a:gd name="connsiteY1" fmla="*/ 0 h 2328873"/>
              <a:gd name="connsiteX2" fmla="*/ 6162469 w 6288750"/>
              <a:gd name="connsiteY2" fmla="*/ 296585 h 2328873"/>
              <a:gd name="connsiteX3" fmla="*/ 3144375 w 6288750"/>
              <a:gd name="connsiteY3" fmla="*/ 2328873 h 2328873"/>
              <a:gd name="connsiteX4" fmla="*/ 126282 w 6288750"/>
              <a:gd name="connsiteY4" fmla="*/ 296585 h 232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8750" h="2328873">
                <a:moveTo>
                  <a:pt x="0" y="0"/>
                </a:moveTo>
                <a:lnTo>
                  <a:pt x="6288750" y="0"/>
                </a:lnTo>
                <a:lnTo>
                  <a:pt x="6162469" y="296585"/>
                </a:lnTo>
                <a:cubicBezTo>
                  <a:pt x="5581235" y="1507107"/>
                  <a:pt x="4447628" y="2328873"/>
                  <a:pt x="3144375" y="2328873"/>
                </a:cubicBezTo>
                <a:cubicBezTo>
                  <a:pt x="1841122" y="2328873"/>
                  <a:pt x="707515" y="1507107"/>
                  <a:pt x="126282" y="296585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E18FF0-077E-6668-7400-46DBF42B8660}"/>
              </a:ext>
            </a:extLst>
          </p:cNvPr>
          <p:cNvSpPr/>
          <p:nvPr userDrawn="1"/>
        </p:nvSpPr>
        <p:spPr>
          <a:xfrm rot="5400000">
            <a:off x="2705099" y="-2705097"/>
            <a:ext cx="685801" cy="609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7A6E5D-CFB0-24C1-2294-0E2E9CFC9263}"/>
              </a:ext>
            </a:extLst>
          </p:cNvPr>
          <p:cNvSpPr/>
          <p:nvPr userDrawn="1"/>
        </p:nvSpPr>
        <p:spPr>
          <a:xfrm rot="5400000">
            <a:off x="8801096" y="3467101"/>
            <a:ext cx="685801" cy="609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B57A7C-B7A1-E1DD-485D-9DC22F942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2" y="2450592"/>
            <a:ext cx="4965192" cy="1965960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sz="72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A963E94-81AE-19CC-DF83-6111A2B4F3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8000" y="2587752"/>
            <a:ext cx="4636008" cy="169164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2400" spc="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714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E89D61-DB67-1495-CBF7-35A7248D7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" y="868680"/>
            <a:ext cx="5266944" cy="1618488"/>
          </a:xfrm>
        </p:spPr>
        <p:txBody>
          <a:bodyPr>
            <a:noAutofit/>
          </a:bodyPr>
          <a:lstStyle>
            <a:lvl1pPr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0F2D0A-BAAF-2549-FFA2-FEB8BAE1FB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2456" y="2980944"/>
            <a:ext cx="3383280" cy="275234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8CD9A70-8549-CC59-2676-F55CA05BD8B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82717" y="0"/>
            <a:ext cx="5475288" cy="6858000"/>
          </a:xfrm>
          <a:custGeom>
            <a:avLst/>
            <a:gdLst>
              <a:gd name="connsiteX0" fmla="*/ 1725546 w 5475288"/>
              <a:gd name="connsiteY0" fmla="*/ 0 h 6858000"/>
              <a:gd name="connsiteX1" fmla="*/ 5475288 w 5475288"/>
              <a:gd name="connsiteY1" fmla="*/ 0 h 6858000"/>
              <a:gd name="connsiteX2" fmla="*/ 5475288 w 5475288"/>
              <a:gd name="connsiteY2" fmla="*/ 6858000 h 6858000"/>
              <a:gd name="connsiteX3" fmla="*/ 1725545 w 5475288"/>
              <a:gd name="connsiteY3" fmla="*/ 6858000 h 6858000"/>
              <a:gd name="connsiteX4" fmla="*/ 1441507 w 5475288"/>
              <a:gd name="connsiteY4" fmla="*/ 6616491 h 6858000"/>
              <a:gd name="connsiteX5" fmla="*/ 4994 w 5475288"/>
              <a:gd name="connsiteY5" fmla="*/ 3666742 h 6858000"/>
              <a:gd name="connsiteX6" fmla="*/ 0 w 5475288"/>
              <a:gd name="connsiteY6" fmla="*/ 3492199 h 6858000"/>
              <a:gd name="connsiteX7" fmla="*/ 0 w 5475288"/>
              <a:gd name="connsiteY7" fmla="*/ 3365801 h 6858000"/>
              <a:gd name="connsiteX8" fmla="*/ 4994 w 5475288"/>
              <a:gd name="connsiteY8" fmla="*/ 3191258 h 6858000"/>
              <a:gd name="connsiteX9" fmla="*/ 1441507 w 5475288"/>
              <a:gd name="connsiteY9" fmla="*/ 24151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75288" h="6858000">
                <a:moveTo>
                  <a:pt x="1725546" y="0"/>
                </a:moveTo>
                <a:lnTo>
                  <a:pt x="5475288" y="0"/>
                </a:lnTo>
                <a:lnTo>
                  <a:pt x="5475288" y="6858000"/>
                </a:lnTo>
                <a:lnTo>
                  <a:pt x="1725545" y="6858000"/>
                </a:lnTo>
                <a:lnTo>
                  <a:pt x="1441507" y="6616491"/>
                </a:lnTo>
                <a:cubicBezTo>
                  <a:pt x="604936" y="5840934"/>
                  <a:pt x="70475" y="4808520"/>
                  <a:pt x="4994" y="3666742"/>
                </a:cubicBezTo>
                <a:lnTo>
                  <a:pt x="0" y="3492199"/>
                </a:lnTo>
                <a:lnTo>
                  <a:pt x="0" y="3365801"/>
                </a:lnTo>
                <a:lnTo>
                  <a:pt x="4994" y="3191258"/>
                </a:lnTo>
                <a:cubicBezTo>
                  <a:pt x="70475" y="2049480"/>
                  <a:pt x="604936" y="1017067"/>
                  <a:pt x="1441507" y="24151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617BB1C-6202-0017-D4A1-6CF13039D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63126" y="281264"/>
            <a:ext cx="2328872" cy="6288750"/>
          </a:xfrm>
          <a:custGeom>
            <a:avLst/>
            <a:gdLst>
              <a:gd name="connsiteX0" fmla="*/ 2328872 w 2328872"/>
              <a:gd name="connsiteY0" fmla="*/ 0 h 6288750"/>
              <a:gd name="connsiteX1" fmla="*/ 2328872 w 2328872"/>
              <a:gd name="connsiteY1" fmla="*/ 6288750 h 6288750"/>
              <a:gd name="connsiteX2" fmla="*/ 2032288 w 2328872"/>
              <a:gd name="connsiteY2" fmla="*/ 6162469 h 6288750"/>
              <a:gd name="connsiteX3" fmla="*/ 0 w 2328872"/>
              <a:gd name="connsiteY3" fmla="*/ 3144375 h 6288750"/>
              <a:gd name="connsiteX4" fmla="*/ 2032288 w 2328872"/>
              <a:gd name="connsiteY4" fmla="*/ 126282 h 628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8872" h="6288750">
                <a:moveTo>
                  <a:pt x="2328872" y="0"/>
                </a:moveTo>
                <a:lnTo>
                  <a:pt x="2328872" y="6288750"/>
                </a:lnTo>
                <a:lnTo>
                  <a:pt x="2032288" y="6162469"/>
                </a:lnTo>
                <a:cubicBezTo>
                  <a:pt x="821766" y="5581235"/>
                  <a:pt x="0" y="4447628"/>
                  <a:pt x="0" y="3144375"/>
                </a:cubicBezTo>
                <a:cubicBezTo>
                  <a:pt x="0" y="1841122"/>
                  <a:pt x="821766" y="707515"/>
                  <a:pt x="2032288" y="126282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8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895E44-8BB4-22DB-782B-DEDBE96CC5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7DA117-367E-3E27-5E36-1D9C826A6B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074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57A7C-B7A1-E1DD-485D-9DC22F942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" y="868680"/>
            <a:ext cx="5266944" cy="1618488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4B529F-5769-6BEF-E691-6521F4ACDB73}"/>
              </a:ext>
            </a:extLst>
          </p:cNvPr>
          <p:cNvSpPr/>
          <p:nvPr userDrawn="1"/>
        </p:nvSpPr>
        <p:spPr>
          <a:xfrm>
            <a:off x="10658006" y="0"/>
            <a:ext cx="1533994" cy="623696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CA7DC2D-7268-8F58-E0C2-6F42E98A52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62456" y="2969369"/>
            <a:ext cx="2377440" cy="36576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5746E5E-B809-F2FB-1D5F-3DEEAAE3AC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2455" y="3588730"/>
            <a:ext cx="2377440" cy="214055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FC4C214-B21B-2FE4-2CFB-E32D144AAC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560" y="2969369"/>
            <a:ext cx="2377440" cy="36576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BCB0423-26CC-1866-36D6-417CE8478E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560" y="3588730"/>
            <a:ext cx="2377440" cy="214055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91F37E2-352A-E656-2B44-10A08B8066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89520" y="2969369"/>
            <a:ext cx="2377440" cy="36576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A963E94-81AE-19CC-DF83-6111A2B4F3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89520" y="3588730"/>
            <a:ext cx="2377440" cy="214055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172931EA-341C-999B-DB4A-D602BB175D6B}"/>
              </a:ext>
            </a:extLst>
          </p:cNvPr>
          <p:cNvSpPr/>
          <p:nvPr userDrawn="1"/>
        </p:nvSpPr>
        <p:spPr>
          <a:xfrm rot="10800000" flipV="1">
            <a:off x="5903249" y="0"/>
            <a:ext cx="6288750" cy="2328873"/>
          </a:xfrm>
          <a:custGeom>
            <a:avLst/>
            <a:gdLst>
              <a:gd name="connsiteX0" fmla="*/ 0 w 6288750"/>
              <a:gd name="connsiteY0" fmla="*/ 0 h 2328873"/>
              <a:gd name="connsiteX1" fmla="*/ 6288750 w 6288750"/>
              <a:gd name="connsiteY1" fmla="*/ 0 h 2328873"/>
              <a:gd name="connsiteX2" fmla="*/ 6162469 w 6288750"/>
              <a:gd name="connsiteY2" fmla="*/ 296585 h 2328873"/>
              <a:gd name="connsiteX3" fmla="*/ 3144375 w 6288750"/>
              <a:gd name="connsiteY3" fmla="*/ 2328873 h 2328873"/>
              <a:gd name="connsiteX4" fmla="*/ 126282 w 6288750"/>
              <a:gd name="connsiteY4" fmla="*/ 296585 h 232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8750" h="2328873">
                <a:moveTo>
                  <a:pt x="0" y="0"/>
                </a:moveTo>
                <a:lnTo>
                  <a:pt x="6288750" y="0"/>
                </a:lnTo>
                <a:lnTo>
                  <a:pt x="6162469" y="296585"/>
                </a:lnTo>
                <a:cubicBezTo>
                  <a:pt x="5581235" y="1507107"/>
                  <a:pt x="4447628" y="2328873"/>
                  <a:pt x="3144375" y="2328873"/>
                </a:cubicBezTo>
                <a:cubicBezTo>
                  <a:pt x="1841122" y="2328873"/>
                  <a:pt x="707515" y="1507107"/>
                  <a:pt x="126282" y="296585"/>
                </a:cubicBezTo>
                <a:close/>
              </a:path>
            </a:pathLst>
          </a:cu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7790D-787D-B16D-4F53-AF0F195555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61C4E-0427-2EE8-F054-700072354C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136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26CDC0-74A8-24CD-126B-619B55F74DCB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1">
              <a:lumMod val="10000"/>
              <a:lumOff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0A3124-A555-144B-C9C1-76ED1C559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95727" y="2395726"/>
            <a:ext cx="6858000" cy="2066544"/>
          </a:xfrm>
        </p:spPr>
        <p:txBody>
          <a:bodyPr anchor="ctr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BC9B14B-4B74-B448-4A06-570EEE2ECF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66925" y="606425"/>
            <a:ext cx="8161338" cy="56451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9080C07-DA0E-40A9-A6C9-FEAA64B274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63126" y="281264"/>
            <a:ext cx="2328872" cy="6288750"/>
          </a:xfrm>
          <a:custGeom>
            <a:avLst/>
            <a:gdLst>
              <a:gd name="connsiteX0" fmla="*/ 2328872 w 2328872"/>
              <a:gd name="connsiteY0" fmla="*/ 0 h 6288750"/>
              <a:gd name="connsiteX1" fmla="*/ 2328872 w 2328872"/>
              <a:gd name="connsiteY1" fmla="*/ 6288750 h 6288750"/>
              <a:gd name="connsiteX2" fmla="*/ 2032288 w 2328872"/>
              <a:gd name="connsiteY2" fmla="*/ 6162469 h 6288750"/>
              <a:gd name="connsiteX3" fmla="*/ 0 w 2328872"/>
              <a:gd name="connsiteY3" fmla="*/ 3144375 h 6288750"/>
              <a:gd name="connsiteX4" fmla="*/ 2032288 w 2328872"/>
              <a:gd name="connsiteY4" fmla="*/ 126282 h 628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8872" h="6288750">
                <a:moveTo>
                  <a:pt x="2328872" y="0"/>
                </a:moveTo>
                <a:lnTo>
                  <a:pt x="2328872" y="6288750"/>
                </a:lnTo>
                <a:lnTo>
                  <a:pt x="2032288" y="6162469"/>
                </a:lnTo>
                <a:cubicBezTo>
                  <a:pt x="821766" y="5581235"/>
                  <a:pt x="0" y="4447628"/>
                  <a:pt x="0" y="3144375"/>
                </a:cubicBezTo>
                <a:cubicBezTo>
                  <a:pt x="0" y="1841122"/>
                  <a:pt x="821766" y="707515"/>
                  <a:pt x="2032288" y="12628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en-US" sz="18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566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8B42AE4D-7E8A-373B-826E-ED8767EF67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23900" y="0"/>
            <a:ext cx="4958327" cy="68580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4A1ACA1B-89B4-3605-1B5E-989DDF75BB2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82223" y="0"/>
            <a:ext cx="4217586" cy="34290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ED78AD93-CCB0-81FB-63C1-2DA4A091014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82226" y="3429000"/>
            <a:ext cx="4975778" cy="34290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91AF1A-6C7B-7317-A57A-9AC2D3263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89F7D8-61EE-A54C-854D-B610FC9B2E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5CFEFC-EFB5-3B4F-6F4A-34BD6260A636}"/>
              </a:ext>
            </a:extLst>
          </p:cNvPr>
          <p:cNvSpPr/>
          <p:nvPr userDrawn="1"/>
        </p:nvSpPr>
        <p:spPr>
          <a:xfrm>
            <a:off x="0" y="0"/>
            <a:ext cx="740745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95BCA1-704F-DB29-FA0F-C5A61648FBA8}"/>
              </a:ext>
            </a:extLst>
          </p:cNvPr>
          <p:cNvSpPr/>
          <p:nvPr userDrawn="1"/>
        </p:nvSpPr>
        <p:spPr>
          <a:xfrm>
            <a:off x="9897797" y="3219"/>
            <a:ext cx="760207" cy="3429000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591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BA4F1A-2B20-5C9F-65AA-33D7C1FC686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6CDC0-74A8-24CD-126B-619B55F74DCB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BC9B14B-4B74-B448-4A06-570EEE2ECF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92" y="606425"/>
            <a:ext cx="8161338" cy="56451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0A3124-A555-144B-C9C1-76ED1C559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7816" y="4187952"/>
            <a:ext cx="6044184" cy="2066544"/>
          </a:xfrm>
        </p:spPr>
        <p:txBody>
          <a:bodyPr anchor="ctr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F1AD0C1-723A-B5D7-972E-ED8FE78335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144" y="4529128"/>
            <a:ext cx="6288750" cy="2328873"/>
          </a:xfrm>
          <a:custGeom>
            <a:avLst/>
            <a:gdLst>
              <a:gd name="connsiteX0" fmla="*/ 3144375 w 6288750"/>
              <a:gd name="connsiteY0" fmla="*/ 0 h 2328873"/>
              <a:gd name="connsiteX1" fmla="*/ 6162468 w 6288750"/>
              <a:gd name="connsiteY1" fmla="*/ 2032288 h 2328873"/>
              <a:gd name="connsiteX2" fmla="*/ 6288750 w 6288750"/>
              <a:gd name="connsiteY2" fmla="*/ 2328873 h 2328873"/>
              <a:gd name="connsiteX3" fmla="*/ 0 w 6288750"/>
              <a:gd name="connsiteY3" fmla="*/ 2328873 h 2328873"/>
              <a:gd name="connsiteX4" fmla="*/ 126281 w 6288750"/>
              <a:gd name="connsiteY4" fmla="*/ 2032288 h 2328873"/>
              <a:gd name="connsiteX5" fmla="*/ 3144375 w 6288750"/>
              <a:gd name="connsiteY5" fmla="*/ 0 h 232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88750" h="2328873">
                <a:moveTo>
                  <a:pt x="3144375" y="0"/>
                </a:moveTo>
                <a:cubicBezTo>
                  <a:pt x="4447628" y="0"/>
                  <a:pt x="5581235" y="821766"/>
                  <a:pt x="6162468" y="2032288"/>
                </a:cubicBezTo>
                <a:lnTo>
                  <a:pt x="6288750" y="2328873"/>
                </a:lnTo>
                <a:lnTo>
                  <a:pt x="0" y="2328873"/>
                </a:lnTo>
                <a:lnTo>
                  <a:pt x="126281" y="2032288"/>
                </a:lnTo>
                <a:cubicBezTo>
                  <a:pt x="707515" y="821766"/>
                  <a:pt x="1841122" y="0"/>
                  <a:pt x="3144375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800" smtClean="0">
                <a:noFill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en-US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580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A6C26FE2-0F48-4B22-73F2-03C63809309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5324981" cy="34290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E99A534A-A8D8-778B-D1BE-5D75A566106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" y="3429000"/>
            <a:ext cx="5324981" cy="34290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A5BD0C02-757A-F01D-6701-6288994C58D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11674" y="0"/>
            <a:ext cx="5324981" cy="34290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EB68A042-8AD3-B191-F6E9-95DCF5785D5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11674" y="3429000"/>
            <a:ext cx="5324982" cy="34290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91AF1A-6C7B-7317-A57A-9AC2D3263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89F7D8-61EE-A54C-854D-B610FC9B2E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967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96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userDrawn="1">
          <p15:clr>
            <a:srgbClr val="FBAE40"/>
          </p15:clr>
        </p15:guide>
        <p15:guide id="4" orient="horz" pos="4320" userDrawn="1">
          <p15:clr>
            <a:srgbClr val="FBAE40"/>
          </p15:clr>
        </p15:guide>
        <p15:guide id="5" pos="45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411E8E-845E-BA86-7934-2523CBB415A8}"/>
              </a:ext>
            </a:extLst>
          </p:cNvPr>
          <p:cNvSpPr/>
          <p:nvPr userDrawn="1"/>
        </p:nvSpPr>
        <p:spPr>
          <a:xfrm>
            <a:off x="6096000" y="685798"/>
            <a:ext cx="6095997" cy="548639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77B985B-E9EE-B7BF-8A40-7C110A908D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82270" y="0"/>
            <a:ext cx="6957558" cy="6858000"/>
          </a:xfrm>
          <a:custGeom>
            <a:avLst/>
            <a:gdLst>
              <a:gd name="connsiteX0" fmla="*/ 597755 w 6957558"/>
              <a:gd name="connsiteY0" fmla="*/ 0 h 6858000"/>
              <a:gd name="connsiteX1" fmla="*/ 5108230 w 6957558"/>
              <a:gd name="connsiteY1" fmla="*/ 0 h 6858000"/>
              <a:gd name="connsiteX2" fmla="*/ 5147894 w 6957558"/>
              <a:gd name="connsiteY2" fmla="*/ 25428 h 6858000"/>
              <a:gd name="connsiteX3" fmla="*/ 6957558 w 6957558"/>
              <a:gd name="connsiteY3" fmla="*/ 3428999 h 6858000"/>
              <a:gd name="connsiteX4" fmla="*/ 5147895 w 6957558"/>
              <a:gd name="connsiteY4" fmla="*/ 6832569 h 6858000"/>
              <a:gd name="connsiteX5" fmla="*/ 5108226 w 6957558"/>
              <a:gd name="connsiteY5" fmla="*/ 6858000 h 6858000"/>
              <a:gd name="connsiteX6" fmla="*/ 597760 w 6957558"/>
              <a:gd name="connsiteY6" fmla="*/ 6858000 h 6858000"/>
              <a:gd name="connsiteX7" fmla="*/ 558091 w 6957558"/>
              <a:gd name="connsiteY7" fmla="*/ 6832569 h 6858000"/>
              <a:gd name="connsiteX8" fmla="*/ 166860 w 6957558"/>
              <a:gd name="connsiteY8" fmla="*/ 6532656 h 6858000"/>
              <a:gd name="connsiteX9" fmla="*/ 0 w 6957558"/>
              <a:gd name="connsiteY9" fmla="*/ 6379173 h 6858000"/>
              <a:gd name="connsiteX10" fmla="*/ 0 w 6957558"/>
              <a:gd name="connsiteY10" fmla="*/ 478824 h 6858000"/>
              <a:gd name="connsiteX11" fmla="*/ 166860 w 6957558"/>
              <a:gd name="connsiteY11" fmla="*/ 325342 h 6858000"/>
              <a:gd name="connsiteX12" fmla="*/ 558091 w 6957558"/>
              <a:gd name="connsiteY12" fmla="*/ 254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57558" h="6858000">
                <a:moveTo>
                  <a:pt x="597755" y="0"/>
                </a:moveTo>
                <a:lnTo>
                  <a:pt x="5108230" y="0"/>
                </a:lnTo>
                <a:lnTo>
                  <a:pt x="5147894" y="25428"/>
                </a:lnTo>
                <a:cubicBezTo>
                  <a:pt x="6239716" y="763048"/>
                  <a:pt x="6957558" y="2012193"/>
                  <a:pt x="6957558" y="3428999"/>
                </a:cubicBezTo>
                <a:cubicBezTo>
                  <a:pt x="6957558" y="4845805"/>
                  <a:pt x="6239716" y="6094949"/>
                  <a:pt x="5147895" y="6832569"/>
                </a:cubicBezTo>
                <a:lnTo>
                  <a:pt x="5108226" y="6858000"/>
                </a:lnTo>
                <a:lnTo>
                  <a:pt x="597760" y="6858000"/>
                </a:lnTo>
                <a:lnTo>
                  <a:pt x="558091" y="6832569"/>
                </a:lnTo>
                <a:cubicBezTo>
                  <a:pt x="421614" y="6740367"/>
                  <a:pt x="290979" y="6640172"/>
                  <a:pt x="166860" y="6532656"/>
                </a:cubicBezTo>
                <a:lnTo>
                  <a:pt x="0" y="6379173"/>
                </a:lnTo>
                <a:lnTo>
                  <a:pt x="0" y="478824"/>
                </a:lnTo>
                <a:lnTo>
                  <a:pt x="166860" y="325342"/>
                </a:lnTo>
                <a:cubicBezTo>
                  <a:pt x="290979" y="217826"/>
                  <a:pt x="421613" y="117631"/>
                  <a:pt x="558091" y="2542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3FE2B18-CA83-0C24-A1E9-1E8580664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95727" y="2395726"/>
            <a:ext cx="6858000" cy="2066544"/>
          </a:xfrm>
        </p:spPr>
        <p:txBody>
          <a:bodyPr anchor="ctr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27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B1B496C-E446-5FEB-668D-FEE5483757E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" y="685800"/>
            <a:ext cx="3236042" cy="390652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919A1258-3D7D-6780-FCF8-E9A0D834653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4587240"/>
            <a:ext cx="3236042" cy="227076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A6C26FE2-0F48-4B22-73F2-03C63809309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6043" y="685800"/>
            <a:ext cx="4185920" cy="61722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7B43A0B-3959-6EAF-113F-B4EAD2AF58F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421964" y="685800"/>
            <a:ext cx="3236042" cy="227076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0B2D2027-BC96-A53A-048B-50F70DA0779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421964" y="2951480"/>
            <a:ext cx="3236042" cy="390652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91AF1A-6C7B-7317-A57A-9AC2D3263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89F7D8-61EE-A54C-854D-B610FC9B2E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251642-BEBC-0776-BD8B-99D31ED3BCFA}"/>
              </a:ext>
            </a:extLst>
          </p:cNvPr>
          <p:cNvSpPr/>
          <p:nvPr userDrawn="1"/>
        </p:nvSpPr>
        <p:spPr>
          <a:xfrm rot="5400000">
            <a:off x="5753098" y="-5753100"/>
            <a:ext cx="685801" cy="1219200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348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96" userDrawn="1">
          <p15:clr>
            <a:srgbClr val="FBAE40"/>
          </p15:clr>
        </p15:guide>
        <p15:guide id="2" orient="horz" pos="432" userDrawn="1">
          <p15:clr>
            <a:srgbClr val="FBAE40"/>
          </p15:clr>
        </p15:guide>
        <p15:guide id="3" orient="horz" userDrawn="1">
          <p15:clr>
            <a:srgbClr val="FBAE40"/>
          </p15:clr>
        </p15:guide>
        <p15:guide id="4" orient="horz" pos="4320" userDrawn="1">
          <p15:clr>
            <a:srgbClr val="FBAE40"/>
          </p15:clr>
        </p15:guide>
        <p15:guide id="5" pos="456" userDrawn="1">
          <p15:clr>
            <a:srgbClr val="FBAE40"/>
          </p15:clr>
        </p15:guide>
        <p15:guide id="6" orient="horz" pos="225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19"/>
            <a:ext cx="737711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14625"/>
            <a:ext cx="8162925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3308" y="2840600"/>
            <a:ext cx="4243390" cy="1533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006" y="5729289"/>
            <a:ext cx="1533993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0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59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55" r:id="rId3"/>
    <p:sldLayoutId id="2147483675" r:id="rId4"/>
    <p:sldLayoutId id="2147483668" r:id="rId5"/>
    <p:sldLayoutId id="2147483676" r:id="rId6"/>
    <p:sldLayoutId id="2147483663" r:id="rId7"/>
    <p:sldLayoutId id="2147483662" r:id="rId8"/>
    <p:sldLayoutId id="2147483673" r:id="rId9"/>
    <p:sldLayoutId id="2147483677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6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media" Target="../media/media2.mp4"/><Relationship Id="rId7" Type="http://schemas.openxmlformats.org/officeDocument/2006/relationships/image" Target="../media/image25.jpeg"/><Relationship Id="rId12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jpe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6.png"/><Relationship Id="rId4" Type="http://schemas.openxmlformats.org/officeDocument/2006/relationships/video" Target="../media/media2.mp4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6.pn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g"/><Relationship Id="rId11" Type="http://schemas.openxmlformats.org/officeDocument/2006/relationships/image" Target="../media/image6.png"/><Relationship Id="rId5" Type="http://schemas.openxmlformats.org/officeDocument/2006/relationships/image" Target="../media/image17.jpg"/><Relationship Id="rId10" Type="http://schemas.openxmlformats.org/officeDocument/2006/relationships/image" Target="../media/image14.svg"/><Relationship Id="rId4" Type="http://schemas.openxmlformats.org/officeDocument/2006/relationships/image" Target="../media/image16.jp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5381C1FB-D3A3-B8EF-4D0E-C7D20AE7A81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/>
        </p:blipFill>
        <p:spPr>
          <a:xfrm>
            <a:off x="1961303" y="1"/>
            <a:ext cx="8270043" cy="5077608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566AAA-6DB2-2ABD-AF2A-E22BC1914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091" y="5336517"/>
            <a:ext cx="9169818" cy="2093976"/>
          </a:xfrm>
        </p:spPr>
        <p:txBody>
          <a:bodyPr/>
          <a:lstStyle/>
          <a:p>
            <a:r>
              <a:rPr lang="en-US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PNG EMBROIDERY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AB6DFE-9BD7-991B-75BC-B931CC8733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16200000">
            <a:off x="-1856680" y="2660904"/>
            <a:ext cx="5249552" cy="1536192"/>
          </a:xfrm>
        </p:spPr>
        <p:txBody>
          <a:bodyPr/>
          <a:lstStyle/>
          <a:p>
            <a:r>
              <a:rPr lang="en-MY" b="0" i="0" dirty="0">
                <a:effectLst/>
                <a:latin typeface="Arial" panose="020B0604020202020204" pitchFamily="34" charset="0"/>
              </a:rPr>
              <a:t>Industry's Most Favoured Workwear</a:t>
            </a:r>
            <a:endParaRPr lang="en-MY" sz="1400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195CB37-B2F7-1F6E-C434-14227755FF49}"/>
              </a:ext>
            </a:extLst>
          </p:cNvPr>
          <p:cNvSpPr/>
          <p:nvPr/>
        </p:nvSpPr>
        <p:spPr>
          <a:xfrm>
            <a:off x="9798633" y="-806823"/>
            <a:ext cx="2776442" cy="27764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5A7402-66B3-4675-B7C8-686DA1FE9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5416" y="-258907"/>
            <a:ext cx="3362875" cy="18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52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 hidden="1">
            <a:extLst>
              <a:ext uri="{FF2B5EF4-FFF2-40B4-BE49-F238E27FC236}">
                <a16:creationId xmlns:a16="http://schemas.microsoft.com/office/drawing/2014/main" id="{F55449A1-C39A-3535-307E-1DCD5B6DC0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23913"/>
            <a:ext cx="7377113" cy="1325562"/>
          </a:xfrm>
        </p:spPr>
        <p:txBody>
          <a:bodyPr/>
          <a:lstStyle/>
          <a:p>
            <a:r>
              <a:rPr lang="en-US" dirty="0"/>
              <a:t>Five picture collage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BDB9887-B987-5511-9E05-D3653053421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/>
          <a:srcRect l="9644" r="11279"/>
          <a:stretch/>
        </p:blipFill>
        <p:spPr>
          <a:xfrm>
            <a:off x="-30946" y="471055"/>
            <a:ext cx="7421963" cy="6632515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5EB661-E270-3717-50FE-323C9BB10B4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/>
          <a:stretch/>
        </p:blipFill>
        <p:spPr>
          <a:xfrm>
            <a:off x="7437203" y="688645"/>
            <a:ext cx="3055743" cy="203716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7AB5E-5649-7963-3AA5-49BACC7EE3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5CE79F1-E4F3-EA3D-0B63-21386C480E8B}"/>
              </a:ext>
            </a:extLst>
          </p:cNvPr>
          <p:cNvSpPr txBox="1">
            <a:spLocks/>
          </p:cNvSpPr>
          <p:nvPr/>
        </p:nvSpPr>
        <p:spPr>
          <a:xfrm>
            <a:off x="252804" y="77099"/>
            <a:ext cx="6379285" cy="863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spc="300" baseline="0">
                <a:solidFill>
                  <a:schemeClr val="bg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MY" sz="4000" b="1" i="0" dirty="0" err="1">
                <a:effectLst/>
                <a:latin typeface="Arial" panose="020B0604020202020204" pitchFamily="34" charset="0"/>
              </a:rPr>
              <a:t>Blackwings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Placeholder 12">
            <a:extLst>
              <a:ext uri="{FF2B5EF4-FFF2-40B4-BE49-F238E27FC236}">
                <a16:creationId xmlns:a16="http://schemas.microsoft.com/office/drawing/2014/main" id="{74160E9F-AE25-6978-27FC-743CCF02C9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37204" y="2763720"/>
            <a:ext cx="3055742" cy="203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Placeholder 12">
            <a:extLst>
              <a:ext uri="{FF2B5EF4-FFF2-40B4-BE49-F238E27FC236}">
                <a16:creationId xmlns:a16="http://schemas.microsoft.com/office/drawing/2014/main" id="{6AC8E48B-8598-02DC-C157-1992E08357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37204" y="4836078"/>
            <a:ext cx="3055742" cy="203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20788B-7EA0-C780-7788-6750939DE6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8006" y="1307408"/>
            <a:ext cx="1536325" cy="42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66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 hidden="1">
            <a:extLst>
              <a:ext uri="{FF2B5EF4-FFF2-40B4-BE49-F238E27FC236}">
                <a16:creationId xmlns:a16="http://schemas.microsoft.com/office/drawing/2014/main" id="{F55449A1-C39A-3535-307E-1DCD5B6DC0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23913"/>
            <a:ext cx="7377113" cy="1325562"/>
          </a:xfrm>
        </p:spPr>
        <p:txBody>
          <a:bodyPr/>
          <a:lstStyle/>
          <a:p>
            <a:r>
              <a:rPr lang="en-US" dirty="0"/>
              <a:t>Five picture collage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BDB9887-B987-5511-9E05-D3653053421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9813" b="9813"/>
          <a:stretch/>
        </p:blipFill>
        <p:spPr>
          <a:xfrm>
            <a:off x="1" y="685800"/>
            <a:ext cx="3236042" cy="3901440"/>
          </a:xfrm>
        </p:spPr>
      </p:pic>
      <p:pic>
        <p:nvPicPr>
          <p:cNvPr id="9" name="Picture Placeholder 8" descr="Woman posing in front of flower wall">
            <a:extLst>
              <a:ext uri="{FF2B5EF4-FFF2-40B4-BE49-F238E27FC236}">
                <a16:creationId xmlns:a16="http://schemas.microsoft.com/office/drawing/2014/main" id="{204A1E95-738A-8497-D4BB-A5F6EBAE1B4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D8D8F051-A47D-A5D0-898B-AFFDF6F7410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r="4438"/>
          <a:stretch/>
        </p:blipFill>
        <p:spPr>
          <a:xfrm>
            <a:off x="3274143" y="670698"/>
            <a:ext cx="4102018" cy="6052112"/>
          </a:xfrm>
        </p:spPr>
      </p:pic>
      <p:pic>
        <p:nvPicPr>
          <p:cNvPr id="13" name="Picture Placeholder 12" descr="Graduates tossing caps into the air">
            <a:extLst>
              <a:ext uri="{FF2B5EF4-FFF2-40B4-BE49-F238E27FC236}">
                <a16:creationId xmlns:a16="http://schemas.microsoft.com/office/drawing/2014/main" id="{065EB661-E270-3717-50FE-323C9BB10B4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10" name="Picture Placeholder 9" descr="Woman in sleeveless bridal gown">
            <a:extLst>
              <a:ext uri="{FF2B5EF4-FFF2-40B4-BE49-F238E27FC236}">
                <a16:creationId xmlns:a16="http://schemas.microsoft.com/office/drawing/2014/main" id="{67930C8B-1C4C-693E-787B-8D196A14F50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7AB5E-5649-7963-3AA5-49BACC7EE3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5CE79F1-E4F3-EA3D-0B63-21386C480E8B}"/>
              </a:ext>
            </a:extLst>
          </p:cNvPr>
          <p:cNvSpPr txBox="1">
            <a:spLocks/>
          </p:cNvSpPr>
          <p:nvPr/>
        </p:nvSpPr>
        <p:spPr>
          <a:xfrm>
            <a:off x="252804" y="77099"/>
            <a:ext cx="6379285" cy="863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spc="300" baseline="0">
                <a:solidFill>
                  <a:schemeClr val="bg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MY" sz="4000" b="1" i="0" dirty="0">
                <a:effectLst/>
                <a:latin typeface="Arial" panose="020B0604020202020204" pitchFamily="34" charset="0"/>
              </a:rPr>
              <a:t>T-SHIRT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ED9EDFE-9EAF-6733-4E81-4EEA96CC0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t="4026" b="4026"/>
          <a:stretch/>
        </p:blipFill>
        <p:spPr bwMode="auto">
          <a:xfrm>
            <a:off x="7421962" y="2894013"/>
            <a:ext cx="3236043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E09C0E-234D-D973-6204-EB77870F5A0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508" r="2508"/>
          <a:stretch/>
        </p:blipFill>
        <p:spPr>
          <a:xfrm>
            <a:off x="7421961" y="684213"/>
            <a:ext cx="3237222" cy="2272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2443EC-44DA-080C-C4EF-C65FBBB8D19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506" b="3506"/>
          <a:stretch/>
        </p:blipFill>
        <p:spPr>
          <a:xfrm>
            <a:off x="-2" y="4587240"/>
            <a:ext cx="3236045" cy="2270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E25CF-E4DA-9576-71EE-5B7F9ED3FA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03806" y="1307408"/>
            <a:ext cx="1536325" cy="4243184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DEB6BD01-7473-EB3D-0A47-41391BC9CD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0124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 hidden="1">
            <a:extLst>
              <a:ext uri="{FF2B5EF4-FFF2-40B4-BE49-F238E27FC236}">
                <a16:creationId xmlns:a16="http://schemas.microsoft.com/office/drawing/2014/main" id="{F55449A1-C39A-3535-307E-1DCD5B6DC0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23913"/>
            <a:ext cx="7377113" cy="1325562"/>
          </a:xfrm>
        </p:spPr>
        <p:txBody>
          <a:bodyPr/>
          <a:lstStyle/>
          <a:p>
            <a:r>
              <a:rPr lang="en-US" dirty="0"/>
              <a:t>Five picture collage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BDB9887-B987-5511-9E05-D3653053421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/>
          <a:srcRect t="4372" b="7915"/>
          <a:stretch/>
        </p:blipFill>
        <p:spPr>
          <a:xfrm>
            <a:off x="0" y="699247"/>
            <a:ext cx="10529425" cy="6157166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12BB41-F713-A255-332A-8AB8DA56DA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200" dirty="0">
                <a:latin typeface="Poppins" panose="00000500000000000000" pitchFamily="50" charset="0"/>
                <a:cs typeface="Poppins" panose="00000500000000000000" pitchFamily="50" charset="0"/>
              </a:rPr>
              <a:t>Most </a:t>
            </a:r>
            <a:r>
              <a:rPr lang="en-US" sz="1200" dirty="0" err="1">
                <a:latin typeface="Poppins" panose="00000500000000000000" pitchFamily="50" charset="0"/>
                <a:cs typeface="Poppins" panose="00000500000000000000" pitchFamily="50" charset="0"/>
              </a:rPr>
              <a:t>Favoured</a:t>
            </a:r>
            <a:r>
              <a:rPr lang="en-US" sz="1200" dirty="0">
                <a:latin typeface="Poppins" panose="00000500000000000000" pitchFamily="50" charset="0"/>
                <a:cs typeface="Poppins" panose="00000500000000000000" pitchFamily="50" charset="0"/>
              </a:rPr>
              <a:t> Workwear</a:t>
            </a:r>
            <a:endParaRPr lang="en-MY" sz="1200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7AB5E-5649-7963-3AA5-49BACC7EE3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5CE79F1-E4F3-EA3D-0B63-21386C480E8B}"/>
              </a:ext>
            </a:extLst>
          </p:cNvPr>
          <p:cNvSpPr txBox="1">
            <a:spLocks/>
          </p:cNvSpPr>
          <p:nvPr/>
        </p:nvSpPr>
        <p:spPr>
          <a:xfrm>
            <a:off x="252804" y="77099"/>
            <a:ext cx="6379285" cy="863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spc="300" baseline="0">
                <a:solidFill>
                  <a:schemeClr val="bg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MY" sz="4000" b="1" i="0" dirty="0">
                <a:effectLst/>
                <a:latin typeface="Arial" panose="020B0604020202020204" pitchFamily="34" charset="0"/>
              </a:rPr>
              <a:t>PROMOTIONAL ITEMS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633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 hidden="1">
            <a:extLst>
              <a:ext uri="{FF2B5EF4-FFF2-40B4-BE49-F238E27FC236}">
                <a16:creationId xmlns:a16="http://schemas.microsoft.com/office/drawing/2014/main" id="{F55449A1-C39A-3535-307E-1DCD5B6DC0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23913"/>
            <a:ext cx="7377113" cy="1325562"/>
          </a:xfrm>
        </p:spPr>
        <p:txBody>
          <a:bodyPr/>
          <a:lstStyle/>
          <a:p>
            <a:r>
              <a:rPr lang="en-US" dirty="0"/>
              <a:t>Five picture collage</a:t>
            </a:r>
          </a:p>
        </p:txBody>
      </p:sp>
      <p:pic>
        <p:nvPicPr>
          <p:cNvPr id="11" name="Picture Placeholder 10" descr="Overhead of sprinkle cake and slices">
            <a:extLst>
              <a:ext uri="{FF2B5EF4-FFF2-40B4-BE49-F238E27FC236}">
                <a16:creationId xmlns:a16="http://schemas.microsoft.com/office/drawing/2014/main" id="{DBDB9887-B987-5511-9E05-D3653053421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9" name="Picture Placeholder 8" descr="Woman posing in front of flower wall">
            <a:extLst>
              <a:ext uri="{FF2B5EF4-FFF2-40B4-BE49-F238E27FC236}">
                <a16:creationId xmlns:a16="http://schemas.microsoft.com/office/drawing/2014/main" id="{204A1E95-738A-8497-D4BB-A5F6EBAE1B4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12BB41-F713-A255-332A-8AB8DA56DA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5400000">
            <a:off x="5080517" y="2034190"/>
            <a:ext cx="4345231" cy="1572252"/>
          </a:xfrm>
        </p:spPr>
        <p:txBody>
          <a:bodyPr/>
          <a:lstStyle/>
          <a:p>
            <a:r>
              <a:rPr lang="en-US" sz="1200" dirty="0">
                <a:latin typeface="Poppins" panose="00000500000000000000" pitchFamily="50" charset="0"/>
                <a:cs typeface="Poppins" panose="00000500000000000000" pitchFamily="50" charset="0"/>
              </a:rPr>
              <a:t>Most </a:t>
            </a:r>
            <a:r>
              <a:rPr lang="en-US" sz="1200" dirty="0" err="1">
                <a:latin typeface="Poppins" panose="00000500000000000000" pitchFamily="50" charset="0"/>
                <a:cs typeface="Poppins" panose="00000500000000000000" pitchFamily="50" charset="0"/>
              </a:rPr>
              <a:t>Favoured</a:t>
            </a:r>
            <a:r>
              <a:rPr lang="en-US" sz="1200" dirty="0">
                <a:latin typeface="Poppins" panose="00000500000000000000" pitchFamily="50" charset="0"/>
                <a:cs typeface="Poppins" panose="00000500000000000000" pitchFamily="50" charset="0"/>
              </a:rPr>
              <a:t> Workwear</a:t>
            </a:r>
            <a:endParaRPr lang="en-MY" sz="1200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7AB5E-5649-7963-3AA5-49BACC7EE3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5CE79F1-E4F3-EA3D-0B63-21386C480E8B}"/>
              </a:ext>
            </a:extLst>
          </p:cNvPr>
          <p:cNvSpPr txBox="1">
            <a:spLocks/>
          </p:cNvSpPr>
          <p:nvPr/>
        </p:nvSpPr>
        <p:spPr>
          <a:xfrm>
            <a:off x="252804" y="77099"/>
            <a:ext cx="6379285" cy="863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spc="300" baseline="0">
                <a:solidFill>
                  <a:schemeClr val="bg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MY" sz="4000" b="1" i="0" dirty="0">
                <a:effectLst/>
                <a:latin typeface="Arial" panose="020B0604020202020204" pitchFamily="34" charset="0"/>
              </a:rPr>
              <a:t>EMBROIDERY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Luxury Embroidery Towels Pure cotton water absorption antibacterial bath  towel | eBay">
            <a:extLst>
              <a:ext uri="{FF2B5EF4-FFF2-40B4-BE49-F238E27FC236}">
                <a16:creationId xmlns:a16="http://schemas.microsoft.com/office/drawing/2014/main" id="{3462BFAC-A20C-81F4-6ED5-7312C85ED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5" t="-19" r="5285" b="19"/>
          <a:stretch/>
        </p:blipFill>
        <p:spPr bwMode="auto">
          <a:xfrm>
            <a:off x="0" y="685800"/>
            <a:ext cx="3236042" cy="39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Juniors Striped Cap With Embroidery Detail">
            <a:extLst>
              <a:ext uri="{FF2B5EF4-FFF2-40B4-BE49-F238E27FC236}">
                <a16:creationId xmlns:a16="http://schemas.microsoft.com/office/drawing/2014/main" id="{9E605D74-6F34-9856-F641-07B36C87E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1" b="12253"/>
          <a:stretch/>
        </p:blipFill>
        <p:spPr bwMode="auto">
          <a:xfrm>
            <a:off x="0" y="4587240"/>
            <a:ext cx="3240929" cy="226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4B0ABB-1659-0C5B-79D0-65C2E95108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90119" y="1307408"/>
            <a:ext cx="1536325" cy="4243184"/>
          </a:xfrm>
          <a:prstGeom prst="rect">
            <a:avLst/>
          </a:prstGeom>
        </p:spPr>
      </p:pic>
      <p:pic>
        <p:nvPicPr>
          <p:cNvPr id="6" name="WhatsApp Video 2023-05-31 at 11.04.46 AM">
            <a:hlinkClick r:id="" action="ppaction://media"/>
            <a:extLst>
              <a:ext uri="{FF2B5EF4-FFF2-40B4-BE49-F238E27FC236}">
                <a16:creationId xmlns:a16="http://schemas.microsoft.com/office/drawing/2014/main" id="{F16ACCA3-D67B-CD9F-0508-461E291C98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36042" y="684212"/>
            <a:ext cx="3505417" cy="6192295"/>
          </a:xfrm>
          <a:prstGeom prst="rect">
            <a:avLst/>
          </a:prstGeom>
        </p:spPr>
      </p:pic>
      <p:pic>
        <p:nvPicPr>
          <p:cNvPr id="7" name="WhatsApp Video 2023-05-31 at 11.04.30 AM">
            <a:hlinkClick r:id="" action="ppaction://media"/>
            <a:extLst>
              <a:ext uri="{FF2B5EF4-FFF2-40B4-BE49-F238E27FC236}">
                <a16:creationId xmlns:a16="http://schemas.microsoft.com/office/drawing/2014/main" id="{1F193FE9-6E1D-B278-0FE8-5B03074DBEA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741459" y="684212"/>
            <a:ext cx="3505417" cy="61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6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3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BD5AE5-ED7D-7F61-230F-673BD06B5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i="0" dirty="0">
                <a:effectLst/>
                <a:latin typeface="Arial" panose="020B0604020202020204" pitchFamily="34" charset="0"/>
              </a:rPr>
              <a:t>WHAT THEY SAY ABOUT US</a:t>
            </a:r>
            <a:endParaRPr lang="en-US" sz="4000" dirty="0"/>
          </a:p>
        </p:txBody>
      </p:sp>
      <p:pic>
        <p:nvPicPr>
          <p:cNvPr id="3074" name="Picture 2" descr="Free photo good-humoured girls talking on blue background. studio shot of cheerful friends.">
            <a:extLst>
              <a:ext uri="{FF2B5EF4-FFF2-40B4-BE49-F238E27FC236}">
                <a16:creationId xmlns:a16="http://schemas.microsoft.com/office/drawing/2014/main" id="{31272EFA-1090-161E-4E3D-10F66F427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969" y="775304"/>
            <a:ext cx="7967444" cy="530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FF0166-54A5-292B-146A-DE6FD52AA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675" y="1307405"/>
            <a:ext cx="1536325" cy="42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43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41DA2BB-A6C1-CAF6-B51A-BCF22BFAFF0D}"/>
              </a:ext>
            </a:extLst>
          </p:cNvPr>
          <p:cNvSpPr txBox="1">
            <a:spLocks/>
          </p:cNvSpPr>
          <p:nvPr/>
        </p:nvSpPr>
        <p:spPr>
          <a:xfrm>
            <a:off x="10658006" y="5729289"/>
            <a:ext cx="1533993" cy="1127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A95BBB0-0295-4C7E-A3D0-2F07981FE8CB}" type="slidenum">
              <a:rPr lang="en-US" sz="6000" b="1" smtClean="0">
                <a:solidFill>
                  <a:schemeClr val="bg1"/>
                </a:solidFill>
                <a:latin typeface="+mj-lt"/>
              </a:rPr>
              <a:pPr algn="ctr"/>
              <a:t>15</a:t>
            </a:fld>
            <a:endParaRPr lang="en-US" sz="6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WhatsApp Video 2023-05-31 at 11.04.53 AM">
            <a:hlinkClick r:id="" action="ppaction://media"/>
            <a:extLst>
              <a:ext uri="{FF2B5EF4-FFF2-40B4-BE49-F238E27FC236}">
                <a16:creationId xmlns:a16="http://schemas.microsoft.com/office/drawing/2014/main" id="{D7928E57-2CC2-D42F-0D2B-4BFA956E60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561" y="1307408"/>
            <a:ext cx="7495555" cy="4243184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01DECD8F-2C2E-775F-DB44-426312090C1B}"/>
              </a:ext>
            </a:extLst>
          </p:cNvPr>
          <p:cNvSpPr txBox="1">
            <a:spLocks/>
          </p:cNvSpPr>
          <p:nvPr/>
        </p:nvSpPr>
        <p:spPr>
          <a:xfrm>
            <a:off x="538221" y="444108"/>
            <a:ext cx="6379285" cy="863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spc="300" baseline="0">
                <a:solidFill>
                  <a:schemeClr val="bg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MY" sz="4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Testimony video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71DB5B-E4AE-38D3-742E-0D8A9AF28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1195772"/>
            <a:ext cx="1536325" cy="4243184"/>
          </a:xfrm>
          <a:prstGeom prst="rect">
            <a:avLst/>
          </a:prstGeom>
        </p:spPr>
      </p:pic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9F31EA46-B762-CCBD-7A26-6C8E84A5FC86}"/>
              </a:ext>
            </a:extLst>
          </p:cNvPr>
          <p:cNvSpPr txBox="1">
            <a:spLocks/>
          </p:cNvSpPr>
          <p:nvPr/>
        </p:nvSpPr>
        <p:spPr>
          <a:xfrm>
            <a:off x="8601587" y="1788013"/>
            <a:ext cx="3405189" cy="3058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600" b="0" i="0" dirty="0">
                <a:effectLst/>
              </a:rPr>
              <a:t>	My name is </a:t>
            </a:r>
            <a:r>
              <a:rPr lang="en-US" sz="1600" b="1" i="1" dirty="0" err="1">
                <a:effectLst/>
              </a:rPr>
              <a:t>Rushan</a:t>
            </a:r>
            <a:r>
              <a:rPr lang="en-US" sz="1600" b="1" i="1" dirty="0">
                <a:effectLst/>
              </a:rPr>
              <a:t> </a:t>
            </a:r>
            <a:r>
              <a:rPr lang="en-US" sz="1600" b="1" i="1" dirty="0" err="1">
                <a:effectLst/>
              </a:rPr>
              <a:t>Mohi</a:t>
            </a:r>
            <a:r>
              <a:rPr lang="en-US" sz="1600" b="0" i="0" dirty="0">
                <a:effectLst/>
              </a:rPr>
              <a:t>. I'm the Assistant Event Manager for </a:t>
            </a:r>
            <a:r>
              <a:rPr lang="en-US" sz="1600" b="1" i="1" dirty="0" err="1">
                <a:effectLst/>
              </a:rPr>
              <a:t>Klang</a:t>
            </a:r>
            <a:r>
              <a:rPr lang="en-US" sz="1600" b="1" i="1" dirty="0">
                <a:effectLst/>
              </a:rPr>
              <a:t> Advertising Ltd </a:t>
            </a:r>
            <a:r>
              <a:rPr lang="en-US" sz="1600" b="0" i="0" dirty="0">
                <a:effectLst/>
              </a:rPr>
              <a:t>and I'd just like to say thank you to </a:t>
            </a:r>
            <a:r>
              <a:rPr lang="en-US" sz="1600" b="1" i="1" dirty="0">
                <a:effectLst/>
              </a:rPr>
              <a:t>Ahmed from PNG Embroidery</a:t>
            </a:r>
            <a:r>
              <a:rPr lang="en-US" sz="1600" b="0" i="0" dirty="0">
                <a:effectLst/>
              </a:rPr>
              <a:t> for the fantastic independence shares that you did for us. Sublimated, under record 4 hours. That, is fantastic</a:t>
            </a:r>
            <a:endParaRPr lang="en-MY" sz="1600" dirty="0">
              <a:cs typeface="Poppins" panose="00000500000000000000" pitchFamily="50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7C9744-2781-AFCE-A38F-96D4F7FBC589}"/>
              </a:ext>
            </a:extLst>
          </p:cNvPr>
          <p:cNvSpPr txBox="1">
            <a:spLocks/>
          </p:cNvSpPr>
          <p:nvPr/>
        </p:nvSpPr>
        <p:spPr>
          <a:xfrm>
            <a:off x="8694269" y="1460552"/>
            <a:ext cx="591333" cy="6549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spc="300" baseline="0">
                <a:solidFill>
                  <a:schemeClr val="bg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pPr algn="ctr"/>
            <a:r>
              <a:rPr lang="en-MY" sz="8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8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23085F7-E5FA-F2C5-7990-962CC4D25571}"/>
              </a:ext>
            </a:extLst>
          </p:cNvPr>
          <p:cNvSpPr txBox="1">
            <a:spLocks/>
          </p:cNvSpPr>
          <p:nvPr/>
        </p:nvSpPr>
        <p:spPr>
          <a:xfrm rot="10800000">
            <a:off x="11352690" y="4519254"/>
            <a:ext cx="591333" cy="6549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spc="300" baseline="0">
                <a:solidFill>
                  <a:schemeClr val="bg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pPr algn="ctr"/>
            <a:r>
              <a:rPr lang="en-MY" sz="8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8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44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41DA2BB-A6C1-CAF6-B51A-BCF22BFAFF0D}"/>
              </a:ext>
            </a:extLst>
          </p:cNvPr>
          <p:cNvSpPr txBox="1">
            <a:spLocks/>
          </p:cNvSpPr>
          <p:nvPr/>
        </p:nvSpPr>
        <p:spPr>
          <a:xfrm>
            <a:off x="10658006" y="5729289"/>
            <a:ext cx="1533993" cy="1127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A95BBB0-0295-4C7E-A3D0-2F07981FE8CB}" type="slidenum">
              <a:rPr lang="en-US" sz="6000" b="1" smtClean="0">
                <a:solidFill>
                  <a:schemeClr val="bg1"/>
                </a:solidFill>
                <a:latin typeface="+mj-lt"/>
              </a:rPr>
              <a:pPr algn="ctr"/>
              <a:t>16</a:t>
            </a:fld>
            <a:endParaRPr lang="en-US" sz="6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01DECD8F-2C2E-775F-DB44-426312090C1B}"/>
              </a:ext>
            </a:extLst>
          </p:cNvPr>
          <p:cNvSpPr txBox="1">
            <a:spLocks/>
          </p:cNvSpPr>
          <p:nvPr/>
        </p:nvSpPr>
        <p:spPr>
          <a:xfrm>
            <a:off x="-155633" y="1341045"/>
            <a:ext cx="6379285" cy="863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spc="300" baseline="0">
                <a:solidFill>
                  <a:schemeClr val="bg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pPr algn="ctr"/>
            <a:r>
              <a:rPr lang="en-MY" sz="4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Testimony</a:t>
            </a:r>
          </a:p>
          <a:p>
            <a:pPr algn="ctr"/>
            <a:r>
              <a:rPr lang="en-MY" sz="4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WhatsApp Video 2023-05-31 at 11.04.50 AM">
            <a:hlinkClick r:id="" action="ppaction://media"/>
            <a:extLst>
              <a:ext uri="{FF2B5EF4-FFF2-40B4-BE49-F238E27FC236}">
                <a16:creationId xmlns:a16="http://schemas.microsoft.com/office/drawing/2014/main" id="{13E42B9C-DBC9-6357-87F7-224E1732BA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342899"/>
            <a:ext cx="3494042" cy="61722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EA0EDF-8DBE-9DCB-88D5-6E53FBAE4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5674" y="1000386"/>
            <a:ext cx="1536325" cy="4243184"/>
          </a:xfrm>
          <a:prstGeom prst="rect">
            <a:avLst/>
          </a:prstGeom>
        </p:spPr>
      </p:pic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392B8701-F9E9-82CD-035C-70DE5B8D2D2A}"/>
              </a:ext>
            </a:extLst>
          </p:cNvPr>
          <p:cNvSpPr txBox="1">
            <a:spLocks/>
          </p:cNvSpPr>
          <p:nvPr/>
        </p:nvSpPr>
        <p:spPr>
          <a:xfrm>
            <a:off x="856960" y="2525527"/>
            <a:ext cx="4354101" cy="3058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600" b="0" i="0" dirty="0">
                <a:effectLst/>
              </a:rPr>
              <a:t>	I'm from the </a:t>
            </a:r>
            <a:r>
              <a:rPr lang="en-US" sz="1600" b="1" i="1" dirty="0">
                <a:effectLst/>
              </a:rPr>
              <a:t>Department of Lands and Physical Planning</a:t>
            </a:r>
            <a:r>
              <a:rPr lang="en-US" sz="1600" b="0" i="0" dirty="0">
                <a:effectLst/>
              </a:rPr>
              <a:t>. I would like to say a big thank you to </a:t>
            </a:r>
            <a:r>
              <a:rPr lang="en-US" sz="1600" b="1" i="1" dirty="0">
                <a:effectLst/>
              </a:rPr>
              <a:t>Ahmed from the PNG Embroidery</a:t>
            </a:r>
            <a:r>
              <a:rPr lang="en-US" sz="1600" b="0" i="0" dirty="0">
                <a:effectLst/>
              </a:rPr>
              <a:t> for providing us all our merchandises, caps, bags everything and for doing a fantastic job in providing everything within a month and we look forward to continuing working with you guys and we'll definitely come for more supplies, thank you.</a:t>
            </a:r>
            <a:endParaRPr lang="en-MY" sz="1600" dirty="0">
              <a:cs typeface="Poppins" panose="00000500000000000000" pitchFamily="50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0834ADB-D1CB-B6A5-FD35-1A72E49815CE}"/>
              </a:ext>
            </a:extLst>
          </p:cNvPr>
          <p:cNvSpPr txBox="1">
            <a:spLocks/>
          </p:cNvSpPr>
          <p:nvPr/>
        </p:nvSpPr>
        <p:spPr>
          <a:xfrm>
            <a:off x="856960" y="2213310"/>
            <a:ext cx="591333" cy="6549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spc="300" baseline="0">
                <a:solidFill>
                  <a:schemeClr val="bg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pPr algn="ctr"/>
            <a:r>
              <a:rPr lang="en-MY" sz="8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8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5A0B5FFA-7010-9D03-EE99-AE1A1C4DD79B}"/>
              </a:ext>
            </a:extLst>
          </p:cNvPr>
          <p:cNvSpPr txBox="1">
            <a:spLocks/>
          </p:cNvSpPr>
          <p:nvPr/>
        </p:nvSpPr>
        <p:spPr>
          <a:xfrm rot="10800000">
            <a:off x="3038984" y="5189494"/>
            <a:ext cx="591333" cy="6549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spc="300" baseline="0">
                <a:solidFill>
                  <a:schemeClr val="bg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pPr algn="ctr"/>
            <a:r>
              <a:rPr lang="en-MY" sz="8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8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75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41DA2BB-A6C1-CAF6-B51A-BCF22BFAFF0D}"/>
              </a:ext>
            </a:extLst>
          </p:cNvPr>
          <p:cNvSpPr txBox="1">
            <a:spLocks/>
          </p:cNvSpPr>
          <p:nvPr/>
        </p:nvSpPr>
        <p:spPr>
          <a:xfrm>
            <a:off x="10658006" y="5729289"/>
            <a:ext cx="1533993" cy="1127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A95BBB0-0295-4C7E-A3D0-2F07981FE8CB}" type="slidenum">
              <a:rPr lang="en-US" sz="6000" b="1" smtClean="0">
                <a:solidFill>
                  <a:schemeClr val="bg1"/>
                </a:solidFill>
                <a:latin typeface="+mj-lt"/>
              </a:rPr>
              <a:pPr algn="ctr"/>
              <a:t>17</a:t>
            </a:fld>
            <a:endParaRPr lang="en-US" sz="6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DA640A2A-DB9C-19B3-42E0-55E41E33DA38}"/>
              </a:ext>
            </a:extLst>
          </p:cNvPr>
          <p:cNvSpPr txBox="1">
            <a:spLocks/>
          </p:cNvSpPr>
          <p:nvPr/>
        </p:nvSpPr>
        <p:spPr>
          <a:xfrm>
            <a:off x="269280" y="332472"/>
            <a:ext cx="6379285" cy="863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spc="300" baseline="0">
                <a:solidFill>
                  <a:schemeClr val="bg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MY" sz="4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Our certificates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10">
            <a:extLst>
              <a:ext uri="{FF2B5EF4-FFF2-40B4-BE49-F238E27FC236}">
                <a16:creationId xmlns:a16="http://schemas.microsoft.com/office/drawing/2014/main" id="{4C44AA8D-C1A9-2EBE-F396-3FD2D9BEB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" t="25098" r="2427" b="25177"/>
          <a:stretch/>
        </p:blipFill>
        <p:spPr bwMode="auto">
          <a:xfrm>
            <a:off x="654372" y="1051102"/>
            <a:ext cx="3268225" cy="238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7">
            <a:extLst>
              <a:ext uri="{FF2B5EF4-FFF2-40B4-BE49-F238E27FC236}">
                <a16:creationId xmlns:a16="http://schemas.microsoft.com/office/drawing/2014/main" id="{A7F5235B-D683-9F44-52D3-110BF1C5C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" t="23412" r="684" b="24392"/>
          <a:stretch/>
        </p:blipFill>
        <p:spPr bwMode="auto">
          <a:xfrm>
            <a:off x="4015091" y="1045996"/>
            <a:ext cx="3093363" cy="238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9">
            <a:extLst>
              <a:ext uri="{FF2B5EF4-FFF2-40B4-BE49-F238E27FC236}">
                <a16:creationId xmlns:a16="http://schemas.microsoft.com/office/drawing/2014/main" id="{5E573167-ACCE-1951-606E-21A7B91971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t="25019" r="1337" b="25019"/>
          <a:stretch/>
        </p:blipFill>
        <p:spPr bwMode="auto">
          <a:xfrm>
            <a:off x="650790" y="3526606"/>
            <a:ext cx="3271808" cy="228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3">
            <a:extLst>
              <a:ext uri="{FF2B5EF4-FFF2-40B4-BE49-F238E27FC236}">
                <a16:creationId xmlns:a16="http://schemas.microsoft.com/office/drawing/2014/main" id="{7BE4D1BD-5978-1908-A7C5-64B200605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9" b="24629"/>
          <a:stretch/>
        </p:blipFill>
        <p:spPr bwMode="auto">
          <a:xfrm>
            <a:off x="4015093" y="3526606"/>
            <a:ext cx="3093361" cy="228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C74EAEA-7D1B-3E40-4743-C6CFD5D073F3}"/>
              </a:ext>
            </a:extLst>
          </p:cNvPr>
          <p:cNvGrpSpPr/>
          <p:nvPr/>
        </p:nvGrpSpPr>
        <p:grpSpPr>
          <a:xfrm>
            <a:off x="7309079" y="1335876"/>
            <a:ext cx="3347921" cy="4381459"/>
            <a:chOff x="6809384" y="940398"/>
            <a:chExt cx="3014535" cy="4168592"/>
          </a:xfrm>
        </p:grpSpPr>
        <p:pic>
          <p:nvPicPr>
            <p:cNvPr id="13" name="Picture 8" descr="1">
              <a:extLst>
                <a:ext uri="{FF2B5EF4-FFF2-40B4-BE49-F238E27FC236}">
                  <a16:creationId xmlns:a16="http://schemas.microsoft.com/office/drawing/2014/main" id="{E8BE428A-2DFE-C2CE-91B6-3173927709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2210" y="3128394"/>
              <a:ext cx="1421709" cy="1974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2" descr="4">
              <a:extLst>
                <a:ext uri="{FF2B5EF4-FFF2-40B4-BE49-F238E27FC236}">
                  <a16:creationId xmlns:a16="http://schemas.microsoft.com/office/drawing/2014/main" id="{D6E4B964-4C0D-61E0-0A88-6228182374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9385" y="940399"/>
              <a:ext cx="1545356" cy="2146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5">
              <a:extLst>
                <a:ext uri="{FF2B5EF4-FFF2-40B4-BE49-F238E27FC236}">
                  <a16:creationId xmlns:a16="http://schemas.microsoft.com/office/drawing/2014/main" id="{8982E830-8D76-9900-AF62-0A925E76E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5481" y="940398"/>
              <a:ext cx="1415168" cy="2146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8" descr="8">
              <a:extLst>
                <a:ext uri="{FF2B5EF4-FFF2-40B4-BE49-F238E27FC236}">
                  <a16:creationId xmlns:a16="http://schemas.microsoft.com/office/drawing/2014/main" id="{92C0080E-13E2-08D1-63DF-FC23C63A4D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09" t="6914" r="11739" b="7501"/>
            <a:stretch/>
          </p:blipFill>
          <p:spPr bwMode="auto">
            <a:xfrm>
              <a:off x="6809384" y="3128394"/>
              <a:ext cx="1545356" cy="1980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E3CFDFF-3ED1-E9C9-2293-2033C2B172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53368" y="1307408"/>
            <a:ext cx="1536325" cy="42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46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89394-3F59-0BE7-F02A-B3171D9CB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D27A57-CB01-0C89-ED58-19BC65750FD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28460" y="2493922"/>
            <a:ext cx="4636008" cy="2078077"/>
          </a:xfrm>
        </p:spPr>
        <p:txBody>
          <a:bodyPr/>
          <a:lstStyle/>
          <a:p>
            <a:r>
              <a:rPr lang="en-US" sz="2000" i="0" dirty="0">
                <a:effectLst/>
                <a:latin typeface="Arial" panose="020B0604020202020204" pitchFamily="34" charset="0"/>
              </a:rPr>
              <a:t>Visit our website: </a:t>
            </a:r>
            <a:br>
              <a:rPr lang="en-US" sz="2000" b="1" i="0" dirty="0">
                <a:effectLst/>
                <a:latin typeface="Arial" panose="020B0604020202020204" pitchFamily="34" charset="0"/>
              </a:rPr>
            </a:br>
            <a:r>
              <a:rPr lang="en-US" sz="2000" b="1" i="1" dirty="0">
                <a:effectLst/>
                <a:latin typeface="Arial" panose="020B0604020202020204" pitchFamily="34" charset="0"/>
              </a:rPr>
              <a:t>pngembroidery.net </a:t>
            </a:r>
          </a:p>
          <a:p>
            <a:r>
              <a:rPr lang="en-US" sz="2000" i="0" dirty="0">
                <a:effectLst/>
                <a:latin typeface="Arial" panose="020B0604020202020204" pitchFamily="34" charset="0"/>
              </a:rPr>
              <a:t>Shop our safety equipment: </a:t>
            </a:r>
            <a:r>
              <a:rPr lang="en-US" sz="2000" b="1" i="1" dirty="0">
                <a:effectLst/>
                <a:latin typeface="Arial" panose="020B0604020202020204" pitchFamily="34" charset="0"/>
              </a:rPr>
              <a:t>pngembroidery.net/our-products/ </a:t>
            </a:r>
          </a:p>
          <a:p>
            <a:r>
              <a:rPr lang="en-US" sz="2000" i="0" dirty="0">
                <a:effectLst/>
                <a:latin typeface="Arial" panose="020B0604020202020204" pitchFamily="34" charset="0"/>
              </a:rPr>
              <a:t>WhatsApp: </a:t>
            </a:r>
            <a:br>
              <a:rPr lang="en-US" sz="2000" i="0" dirty="0">
                <a:effectLst/>
                <a:latin typeface="Arial" panose="020B0604020202020204" pitchFamily="34" charset="0"/>
              </a:rPr>
            </a:br>
            <a:r>
              <a:rPr lang="en-US" sz="2000" b="1" i="1" dirty="0">
                <a:effectLst/>
                <a:latin typeface="Arial" panose="020B0604020202020204" pitchFamily="34" charset="0"/>
              </a:rPr>
              <a:t>+675 7311 3600</a:t>
            </a:r>
            <a:endParaRPr lang="en-US" sz="2000" b="1" i="1" noProof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4BE100-FCD4-5570-161B-1CB4EA55F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938" y="316041"/>
            <a:ext cx="4965190" cy="2792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32B84C-EDDE-ED22-08EA-67053DB97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100" y="5578802"/>
            <a:ext cx="3767328" cy="10648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FBFF15-FD03-8A76-A25F-9E039D962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2007" y="1307408"/>
            <a:ext cx="1536325" cy="42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0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355533-789E-7690-2282-7E0DE2311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803" y="1103512"/>
            <a:ext cx="6536884" cy="831028"/>
          </a:xfrm>
        </p:spPr>
        <p:txBody>
          <a:bodyPr/>
          <a:lstStyle/>
          <a:p>
            <a:r>
              <a:rPr lang="en-MY" sz="4000" b="1" i="0" dirty="0">
                <a:effectLst/>
                <a:latin typeface="Arial" panose="020B0604020202020204" pitchFamily="34" charset="0"/>
              </a:rPr>
              <a:t>Who are we?</a:t>
            </a:r>
            <a:endParaRPr lang="en-US" sz="4000" dirty="0"/>
          </a:p>
        </p:txBody>
      </p:sp>
      <p:pic>
        <p:nvPicPr>
          <p:cNvPr id="7" name="Picture Placeholder 14">
            <a:extLst>
              <a:ext uri="{FF2B5EF4-FFF2-40B4-BE49-F238E27FC236}">
                <a16:creationId xmlns:a16="http://schemas.microsoft.com/office/drawing/2014/main" id="{192A35B2-EB5E-F79D-56AA-AA890EBA68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670202" y="-29216"/>
            <a:ext cx="4521797" cy="6887215"/>
          </a:xfr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5E9C426-5FD2-109B-23C2-141F149C40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20A2B9-A294-E13C-A812-DC32A04389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MY" dirty="0">
                <a:latin typeface="Arial" panose="020B0604020202020204" pitchFamily="34" charset="0"/>
              </a:rPr>
              <a:t>Industry's Most Favoured Workwear</a:t>
            </a:r>
            <a:endParaRPr lang="en-MY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E5D8E-651F-1196-DB91-55ADFDB4A2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752A9FB-0AB7-F4A9-29F8-78C8573E3515}"/>
              </a:ext>
            </a:extLst>
          </p:cNvPr>
          <p:cNvSpPr txBox="1">
            <a:spLocks/>
          </p:cNvSpPr>
          <p:nvPr/>
        </p:nvSpPr>
        <p:spPr>
          <a:xfrm>
            <a:off x="978803" y="2008858"/>
            <a:ext cx="5851364" cy="1618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cs typeface="Poppins" panose="00000500000000000000" pitchFamily="50" charset="0"/>
              </a:rPr>
              <a:t>	PNG Embroidery is a manufacturer, wholesaler, retailer and distributor of textile products and Embroidery Products. </a:t>
            </a:r>
          </a:p>
          <a:p>
            <a:r>
              <a:rPr lang="en-US" dirty="0">
                <a:cs typeface="Poppins" panose="00000500000000000000" pitchFamily="50" charset="0"/>
              </a:rPr>
              <a:t>	The main products include:</a:t>
            </a:r>
            <a:endParaRPr lang="en-MY" b="1" i="1" dirty="0">
              <a:cs typeface="Poppins" panose="00000500000000000000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FFE30D-7756-BDE1-2617-3B696286EE9D}"/>
              </a:ext>
            </a:extLst>
          </p:cNvPr>
          <p:cNvSpPr txBox="1"/>
          <p:nvPr/>
        </p:nvSpPr>
        <p:spPr>
          <a:xfrm>
            <a:off x="1932890" y="3423265"/>
            <a:ext cx="4376463" cy="2476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i="1" dirty="0">
                <a:solidFill>
                  <a:schemeClr val="bg1"/>
                </a:solidFill>
                <a:cs typeface="Poppins" panose="00000500000000000000" pitchFamily="50" charset="0"/>
              </a:rPr>
              <a:t>Corporate / Company uniforms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i="1" dirty="0">
                <a:solidFill>
                  <a:schemeClr val="bg1"/>
                </a:solidFill>
                <a:cs typeface="Poppins" panose="00000500000000000000" pitchFamily="50" charset="0"/>
              </a:rPr>
              <a:t>Heavy-duty Protective Clothing,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i="1" dirty="0">
                <a:solidFill>
                  <a:schemeClr val="bg1"/>
                </a:solidFill>
                <a:cs typeface="Poppins" panose="00000500000000000000" pitchFamily="50" charset="0"/>
              </a:rPr>
              <a:t>industrial safety wears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i="1" dirty="0">
                <a:solidFill>
                  <a:schemeClr val="bg1"/>
                </a:solidFill>
                <a:cs typeface="Poppins" panose="00000500000000000000" pitchFamily="50" charset="0"/>
              </a:rPr>
              <a:t>Office Uniforms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i="1" dirty="0">
                <a:solidFill>
                  <a:schemeClr val="bg1"/>
                </a:solidFill>
                <a:cs typeface="Poppins" panose="00000500000000000000" pitchFamily="50" charset="0"/>
              </a:rPr>
              <a:t>Promotional items,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i="1" dirty="0">
                <a:solidFill>
                  <a:schemeClr val="bg1"/>
                </a:solidFill>
                <a:cs typeface="Poppins" panose="00000500000000000000" pitchFamily="50" charset="0"/>
              </a:rPr>
              <a:t>T-Shirts, Caps, Mugs, Lanyard </a:t>
            </a:r>
            <a:br>
              <a:rPr lang="en-US" sz="1500" i="1" dirty="0">
                <a:solidFill>
                  <a:schemeClr val="bg1"/>
                </a:solidFill>
                <a:cs typeface="Poppins" panose="00000500000000000000" pitchFamily="50" charset="0"/>
              </a:rPr>
            </a:br>
            <a:r>
              <a:rPr lang="en-US" sz="1500" i="1" dirty="0">
                <a:solidFill>
                  <a:schemeClr val="bg1"/>
                </a:solidFill>
                <a:cs typeface="Poppins" panose="00000500000000000000" pitchFamily="50" charset="0"/>
              </a:rPr>
              <a:t>and linen for the hotel &amp; hospitality industry</a:t>
            </a:r>
            <a:endParaRPr lang="en-MY" sz="1500" dirty="0">
              <a:solidFill>
                <a:schemeClr val="bg1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B5DB1B-1942-FBA0-A66B-11CA81D23E99}"/>
              </a:ext>
            </a:extLst>
          </p:cNvPr>
          <p:cNvSpPr txBox="1">
            <a:spLocks/>
          </p:cNvSpPr>
          <p:nvPr/>
        </p:nvSpPr>
        <p:spPr>
          <a:xfrm rot="16200000">
            <a:off x="-1856680" y="2660904"/>
            <a:ext cx="5249552" cy="1536192"/>
          </a:xfrm>
          <a:custGeom>
            <a:avLst/>
            <a:gdLst>
              <a:gd name="connsiteX0" fmla="*/ 1725546 w 5475288"/>
              <a:gd name="connsiteY0" fmla="*/ 0 h 6858000"/>
              <a:gd name="connsiteX1" fmla="*/ 5475288 w 5475288"/>
              <a:gd name="connsiteY1" fmla="*/ 0 h 6858000"/>
              <a:gd name="connsiteX2" fmla="*/ 5475288 w 5475288"/>
              <a:gd name="connsiteY2" fmla="*/ 6858000 h 6858000"/>
              <a:gd name="connsiteX3" fmla="*/ 1725545 w 5475288"/>
              <a:gd name="connsiteY3" fmla="*/ 6858000 h 6858000"/>
              <a:gd name="connsiteX4" fmla="*/ 1441507 w 5475288"/>
              <a:gd name="connsiteY4" fmla="*/ 6616491 h 6858000"/>
              <a:gd name="connsiteX5" fmla="*/ 4994 w 5475288"/>
              <a:gd name="connsiteY5" fmla="*/ 3666742 h 6858000"/>
              <a:gd name="connsiteX6" fmla="*/ 0 w 5475288"/>
              <a:gd name="connsiteY6" fmla="*/ 3492199 h 6858000"/>
              <a:gd name="connsiteX7" fmla="*/ 0 w 5475288"/>
              <a:gd name="connsiteY7" fmla="*/ 3365801 h 6858000"/>
              <a:gd name="connsiteX8" fmla="*/ 4994 w 5475288"/>
              <a:gd name="connsiteY8" fmla="*/ 3191258 h 6858000"/>
              <a:gd name="connsiteX9" fmla="*/ 1441507 w 5475288"/>
              <a:gd name="connsiteY9" fmla="*/ 24151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75288" h="6858000">
                <a:moveTo>
                  <a:pt x="1725546" y="0"/>
                </a:moveTo>
                <a:lnTo>
                  <a:pt x="5475288" y="0"/>
                </a:lnTo>
                <a:lnTo>
                  <a:pt x="5475288" y="6858000"/>
                </a:lnTo>
                <a:lnTo>
                  <a:pt x="1725545" y="6858000"/>
                </a:lnTo>
                <a:lnTo>
                  <a:pt x="1441507" y="6616491"/>
                </a:lnTo>
                <a:cubicBezTo>
                  <a:pt x="604936" y="5840934"/>
                  <a:pt x="70475" y="4808520"/>
                  <a:pt x="4994" y="3666742"/>
                </a:cubicBezTo>
                <a:lnTo>
                  <a:pt x="0" y="3492199"/>
                </a:lnTo>
                <a:lnTo>
                  <a:pt x="0" y="3365801"/>
                </a:lnTo>
                <a:lnTo>
                  <a:pt x="4994" y="3191258"/>
                </a:lnTo>
                <a:cubicBezTo>
                  <a:pt x="70475" y="2049480"/>
                  <a:pt x="604936" y="1017067"/>
                  <a:pt x="1441507" y="241510"/>
                </a:cubicBezTo>
                <a:close/>
              </a:path>
            </a:pathLst>
          </a:custGeom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MY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651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56FA97-C5D1-B638-40BA-EE8E2BABFD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MY" dirty="0">
                <a:latin typeface="Arial" panose="020B0604020202020204" pitchFamily="34" charset="0"/>
              </a:rPr>
              <a:t>Industry's Most Favoured Workwear</a:t>
            </a:r>
            <a:endParaRPr lang="en-MY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B66D55-33E8-30D1-E60B-9340F9E79A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D1E4F6-3FCF-9913-AC3E-BA015A9A6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1" y="-11812"/>
            <a:ext cx="10291294" cy="6868225"/>
          </a:xfrm>
          <a:prstGeom prst="rect">
            <a:avLst/>
          </a:prstGeom>
        </p:spPr>
      </p:pic>
      <p:sp>
        <p:nvSpPr>
          <p:cNvPr id="31" name="Title 3">
            <a:extLst>
              <a:ext uri="{FF2B5EF4-FFF2-40B4-BE49-F238E27FC236}">
                <a16:creationId xmlns:a16="http://schemas.microsoft.com/office/drawing/2014/main" id="{23EBFC32-9918-9E25-85BC-057B57BF4B0D}"/>
              </a:ext>
            </a:extLst>
          </p:cNvPr>
          <p:cNvSpPr txBox="1">
            <a:spLocks/>
          </p:cNvSpPr>
          <p:nvPr/>
        </p:nvSpPr>
        <p:spPr>
          <a:xfrm>
            <a:off x="710004" y="516369"/>
            <a:ext cx="6379285" cy="863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spc="300" baseline="0">
                <a:solidFill>
                  <a:schemeClr val="bg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MY" sz="4000" dirty="0">
                <a:latin typeface="Arial" panose="020B0604020202020204" pitchFamily="34" charset="0"/>
              </a:rPr>
              <a:t>Who are we?</a:t>
            </a:r>
            <a:endParaRPr lang="en-US" sz="4000" dirty="0"/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BB2EC6A3-DB62-47A7-E318-DA7D8F5C3DE4}"/>
              </a:ext>
            </a:extLst>
          </p:cNvPr>
          <p:cNvSpPr txBox="1">
            <a:spLocks/>
          </p:cNvSpPr>
          <p:nvPr/>
        </p:nvSpPr>
        <p:spPr>
          <a:xfrm>
            <a:off x="710002" y="1379669"/>
            <a:ext cx="4163210" cy="3015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cs typeface="Poppins" panose="00000500000000000000" pitchFamily="50" charset="0"/>
              </a:rPr>
              <a:t>	We have become the leading uniforms manufacturer and largest Embroidery company in Papua New Guinea, controlling over 60% of the market with the most advanced </a:t>
            </a:r>
            <a:r>
              <a:rPr lang="en-US" b="1" i="1" dirty="0">
                <a:cs typeface="Poppins" panose="00000500000000000000" pitchFamily="50" charset="0"/>
              </a:rPr>
              <a:t>Hi-Tech Japanese Embroidery machinery</a:t>
            </a:r>
            <a:r>
              <a:rPr lang="en-US" dirty="0">
                <a:cs typeface="Poppins" panose="00000500000000000000" pitchFamily="50" charset="0"/>
              </a:rPr>
              <a:t>. We operate from its new and larger premises, 451, Allotment 17, Unit 9 Cameron Road, </a:t>
            </a:r>
            <a:r>
              <a:rPr lang="en-US" dirty="0" err="1">
                <a:cs typeface="Poppins" panose="00000500000000000000" pitchFamily="50" charset="0"/>
              </a:rPr>
              <a:t>Waigani</a:t>
            </a:r>
            <a:r>
              <a:rPr lang="en-US" dirty="0">
                <a:cs typeface="Poppins" panose="00000500000000000000" pitchFamily="50" charset="0"/>
              </a:rPr>
              <a:t> Drive </a:t>
            </a:r>
            <a:br>
              <a:rPr lang="en-US" dirty="0">
                <a:cs typeface="Poppins" panose="00000500000000000000" pitchFamily="50" charset="0"/>
              </a:rPr>
            </a:br>
            <a:r>
              <a:rPr lang="en-US" dirty="0">
                <a:cs typeface="Poppins" panose="00000500000000000000" pitchFamily="50" charset="0"/>
              </a:rPr>
              <a:t>(</a:t>
            </a:r>
            <a:r>
              <a:rPr lang="en-US" dirty="0" err="1">
                <a:cs typeface="Poppins" panose="00000500000000000000" pitchFamily="50" charset="0"/>
              </a:rPr>
              <a:t>Opposit</a:t>
            </a:r>
            <a:r>
              <a:rPr lang="en-US" dirty="0">
                <a:cs typeface="Poppins" panose="00000500000000000000" pitchFamily="50" charset="0"/>
              </a:rPr>
              <a:t> Boroko Motors).</a:t>
            </a:r>
            <a:endParaRPr lang="en-MY" dirty="0">
              <a:cs typeface="Poppins" panose="00000500000000000000" pitchFamily="50" charset="0"/>
            </a:endParaRPr>
          </a:p>
          <a:p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117277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DC106-AED6-8F10-C1F4-AA396BE5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95728" y="2392367"/>
            <a:ext cx="6858000" cy="2066544"/>
          </a:xfrm>
        </p:spPr>
        <p:txBody>
          <a:bodyPr/>
          <a:lstStyle/>
          <a:p>
            <a:r>
              <a:rPr lang="en-MY" sz="4000" b="1" i="0" dirty="0">
                <a:effectLst/>
                <a:latin typeface="Arial" panose="020B0604020202020204" pitchFamily="34" charset="0"/>
              </a:rPr>
              <a:t>Our expansion</a:t>
            </a:r>
            <a:endParaRPr lang="en-US" sz="4000" dirty="0"/>
          </a:p>
        </p:txBody>
      </p:sp>
      <p:pic>
        <p:nvPicPr>
          <p:cNvPr id="4" name="Picture Placeholder 8">
            <a:extLst>
              <a:ext uri="{FF2B5EF4-FFF2-40B4-BE49-F238E27FC236}">
                <a16:creationId xmlns:a16="http://schemas.microsoft.com/office/drawing/2014/main" id="{5ED1E25F-1BE0-D54A-FDBB-11E50C982B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9368"/>
          <a:stretch/>
        </p:blipFill>
        <p:spPr>
          <a:xfrm>
            <a:off x="6096000" y="705635"/>
            <a:ext cx="4132263" cy="5446729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9103A7-D45F-4E19-0C68-4088DF9BE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8006" y="1199706"/>
            <a:ext cx="1536325" cy="4243184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053FEF5-6C37-66CA-84AB-7681785287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D2DF41F5-B8B3-060A-3E0D-FA8653C8B974}"/>
              </a:ext>
            </a:extLst>
          </p:cNvPr>
          <p:cNvSpPr txBox="1">
            <a:spLocks/>
          </p:cNvSpPr>
          <p:nvPr/>
        </p:nvSpPr>
        <p:spPr>
          <a:xfrm>
            <a:off x="2066545" y="954162"/>
            <a:ext cx="3958817" cy="5198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sz="1600" b="0" i="0" dirty="0">
                <a:effectLst/>
                <a:cs typeface="Poppins" panose="00000500000000000000" pitchFamily="50" charset="0"/>
              </a:rPr>
              <a:t>In the latter part of 2006, the company modernized its operations with the new and the latest Embroidery plant &amp; equipment from TAJIMA, Japan. </a:t>
            </a:r>
          </a:p>
          <a:p>
            <a:pPr algn="just">
              <a:lnSpc>
                <a:spcPct val="100000"/>
              </a:lnSpc>
            </a:pPr>
            <a:endParaRPr lang="en-US" sz="1600" b="0" i="0" dirty="0">
              <a:effectLst/>
              <a:cs typeface="Poppins" panose="00000500000000000000" pitchFamily="50" charset="0"/>
            </a:endParaRPr>
          </a:p>
          <a:p>
            <a:pPr algn="just">
              <a:lnSpc>
                <a:spcPct val="100000"/>
              </a:lnSpc>
            </a:pPr>
            <a:r>
              <a:rPr lang="en-US" sz="1600" b="0" i="0" dirty="0">
                <a:effectLst/>
                <a:cs typeface="Poppins" panose="00000500000000000000" pitchFamily="50" charset="0"/>
              </a:rPr>
              <a:t>Additional personnel with relevant technical expertise have been sourced from Sri </a:t>
            </a:r>
            <a:r>
              <a:rPr lang="en-US" sz="1600" b="0" i="0" dirty="0" err="1">
                <a:effectLst/>
                <a:cs typeface="Poppins" panose="00000500000000000000" pitchFamily="50" charset="0"/>
              </a:rPr>
              <a:t>lanka</a:t>
            </a:r>
            <a:r>
              <a:rPr lang="en-US" sz="1600" b="0" i="0" dirty="0">
                <a:effectLst/>
                <a:cs typeface="Poppins" panose="00000500000000000000" pitchFamily="50" charset="0"/>
              </a:rPr>
              <a:t> &amp; Philippines. The personnel are now on site assisting a large number of well-experienced Papua New Guineans, in producing and distributing quality PNG MADE textile products. </a:t>
            </a:r>
          </a:p>
          <a:p>
            <a:pPr algn="just">
              <a:lnSpc>
                <a:spcPct val="100000"/>
              </a:lnSpc>
            </a:pPr>
            <a:endParaRPr lang="en-US" sz="1600" b="0" i="0" dirty="0">
              <a:effectLst/>
              <a:cs typeface="Poppins" panose="00000500000000000000" pitchFamily="50" charset="0"/>
            </a:endParaRPr>
          </a:p>
          <a:p>
            <a:pPr algn="just">
              <a:lnSpc>
                <a:spcPct val="100000"/>
              </a:lnSpc>
            </a:pPr>
            <a:r>
              <a:rPr lang="en-US" sz="1600" b="0" i="0" dirty="0">
                <a:effectLst/>
                <a:cs typeface="Poppins" panose="00000500000000000000" pitchFamily="50" charset="0"/>
              </a:rPr>
              <a:t>The growth of the business and its market share comes from the performance of its brand name and quality, and consistent focus on its consumers.</a:t>
            </a:r>
            <a:endParaRPr lang="en-MY" sz="1600" dirty="0">
              <a:cs typeface="Poppins" panose="00000500000000000000" pitchFamily="50" charset="0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88996E60-1CF5-6308-31A7-860335415D28}"/>
              </a:ext>
            </a:extLst>
          </p:cNvPr>
          <p:cNvSpPr txBox="1">
            <a:spLocks/>
          </p:cNvSpPr>
          <p:nvPr/>
        </p:nvSpPr>
        <p:spPr>
          <a:xfrm>
            <a:off x="10658006" y="5729289"/>
            <a:ext cx="1533993" cy="1127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A95BBB0-0295-4C7E-A3D0-2F07981FE8CB}" type="slidenum">
              <a:rPr lang="en-US" sz="6000" smtClean="0">
                <a:solidFill>
                  <a:schemeClr val="bg1"/>
                </a:solidFill>
                <a:latin typeface="+mj-lt"/>
              </a:rPr>
              <a:pPr algn="ctr"/>
              <a:t>4</a:t>
            </a:fld>
            <a:endParaRPr lang="en-US" sz="6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955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 hidden="1">
            <a:extLst>
              <a:ext uri="{FF2B5EF4-FFF2-40B4-BE49-F238E27FC236}">
                <a16:creationId xmlns:a16="http://schemas.microsoft.com/office/drawing/2014/main" id="{F1771253-19BC-7765-6345-3FECAFEEC5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23913"/>
            <a:ext cx="7377113" cy="1325562"/>
          </a:xfrm>
        </p:spPr>
        <p:txBody>
          <a:bodyPr/>
          <a:lstStyle/>
          <a:p>
            <a:r>
              <a:rPr lang="en-US" dirty="0"/>
              <a:t>Three picture collage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04A1E95-738A-8497-D4BB-A5F6EBAE1B4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/>
          <a:stretch/>
        </p:blipFill>
        <p:spPr>
          <a:xfrm>
            <a:off x="5682223" y="0"/>
            <a:ext cx="4217586" cy="3429000"/>
          </a:xfrm>
        </p:spPr>
      </p:pic>
      <p:pic>
        <p:nvPicPr>
          <p:cNvPr id="11" name="Picture Placeholder 10" descr="Woman wearing headwrap and jacket, leaning on stair railing at edge of painted brick wall, holding and looking at cellphone">
            <a:extLst>
              <a:ext uri="{FF2B5EF4-FFF2-40B4-BE49-F238E27FC236}">
                <a16:creationId xmlns:a16="http://schemas.microsoft.com/office/drawing/2014/main" id="{DBDB9887-B987-5511-9E05-D3653053421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7AB5E-5649-7963-3AA5-49BACC7EE3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C6BC620-0B60-236D-46F2-D5CB19C8038C}"/>
              </a:ext>
            </a:extLst>
          </p:cNvPr>
          <p:cNvSpPr txBox="1">
            <a:spLocks/>
          </p:cNvSpPr>
          <p:nvPr/>
        </p:nvSpPr>
        <p:spPr>
          <a:xfrm rot="16200000">
            <a:off x="-2213113" y="2395728"/>
            <a:ext cx="6858000" cy="20665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all" spc="300" baseline="0">
                <a:solidFill>
                  <a:schemeClr val="bg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pPr algn="ctr"/>
            <a:r>
              <a:rPr lang="en-MY" sz="4000" b="1" i="0" dirty="0">
                <a:effectLst/>
                <a:latin typeface="Arial" panose="020B0604020202020204" pitchFamily="34" charset="0"/>
              </a:rPr>
              <a:t>Industry participation</a:t>
            </a:r>
            <a:endParaRPr lang="en-US" sz="4000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52BC2C14-39C2-6491-0E65-35DCE9E9A31B}"/>
              </a:ext>
            </a:extLst>
          </p:cNvPr>
          <p:cNvSpPr txBox="1">
            <a:spLocks/>
          </p:cNvSpPr>
          <p:nvPr/>
        </p:nvSpPr>
        <p:spPr>
          <a:xfrm>
            <a:off x="1344307" y="448553"/>
            <a:ext cx="3958817" cy="6117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cs typeface="Poppins" panose="00000500000000000000" pitchFamily="50" charset="0"/>
              </a:rPr>
              <a:t>The company has participated upon invitation by the PNG Government through the Department of Trade and Industry and Melanesian Spearhead Group (MSG) in several overseas trade fairs and exhibitions. 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600" b="0" i="0" dirty="0">
              <a:effectLst/>
              <a:cs typeface="Poppins" panose="00000500000000000000" pitchFamily="50" charset="0"/>
            </a:endParaRP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cs typeface="Poppins" panose="00000500000000000000" pitchFamily="50" charset="0"/>
              </a:rPr>
              <a:t>PNG Embroidery Ltd was invited to participate in Trade &amp; Investment Mission in: - South Korea – Japan</a:t>
            </a:r>
            <a:br>
              <a:rPr lang="en-US" sz="1600" b="0" i="0" dirty="0">
                <a:effectLst/>
                <a:cs typeface="Poppins" panose="00000500000000000000" pitchFamily="50" charset="0"/>
              </a:rPr>
            </a:br>
            <a:r>
              <a:rPr lang="en-US" sz="1600" b="0" i="0" dirty="0">
                <a:effectLst/>
                <a:cs typeface="Poppins" panose="00000500000000000000" pitchFamily="50" charset="0"/>
              </a:rPr>
              <a:t> - Solomon Island - Vanuatu - Fiji. 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600" b="0" i="0" dirty="0">
              <a:effectLst/>
              <a:cs typeface="Poppins" panose="00000500000000000000" pitchFamily="50" charset="0"/>
            </a:endParaRP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cs typeface="Poppins" panose="00000500000000000000" pitchFamily="50" charset="0"/>
              </a:rPr>
              <a:t>PNG Embroidery Ltd is a leader in its own right in PNG in the Embroidery technology and textile industry. It has developed and maintains a market and product line which are reliable, possessing competitiveness and quality with reasonable pricing affordable by PNG’s corporate sector.</a:t>
            </a:r>
            <a:endParaRPr lang="en-MY" sz="1600" dirty="0">
              <a:cs typeface="Poppins" panose="00000500000000000000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093A51-E0C7-8C54-EA8C-92F5B4FFD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1988" y="1484518"/>
            <a:ext cx="1536325" cy="42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32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8">
            <a:extLst>
              <a:ext uri="{FF2B5EF4-FFF2-40B4-BE49-F238E27FC236}">
                <a16:creationId xmlns:a16="http://schemas.microsoft.com/office/drawing/2014/main" id="{A9412E29-8636-EE7E-9F3B-679E809979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621792" y="683743"/>
            <a:ext cx="8161338" cy="5490513"/>
          </a:xfr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82F75CA4-45C3-7BAD-A63C-CAD0D5BB0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7530" y="4274014"/>
            <a:ext cx="6044184" cy="2066544"/>
          </a:xfrm>
        </p:spPr>
        <p:txBody>
          <a:bodyPr/>
          <a:lstStyle/>
          <a:p>
            <a:pPr algn="r"/>
            <a:r>
              <a:rPr lang="en-MY" sz="4000" b="1" i="0" dirty="0">
                <a:effectLst/>
                <a:latin typeface="Arial" panose="020B0604020202020204" pitchFamily="34" charset="0"/>
              </a:rPr>
              <a:t>Our market</a:t>
            </a:r>
            <a:endParaRPr lang="en-US" sz="400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12EE257-083F-E8F3-C077-B5A583C3B9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5DCB3DE2-2235-E476-840B-0A43C065B982}"/>
              </a:ext>
            </a:extLst>
          </p:cNvPr>
          <p:cNvSpPr txBox="1">
            <a:spLocks/>
          </p:cNvSpPr>
          <p:nvPr/>
        </p:nvSpPr>
        <p:spPr>
          <a:xfrm>
            <a:off x="8875059" y="2285160"/>
            <a:ext cx="3151594" cy="26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The company's main product line includes: </a:t>
            </a:r>
          </a:p>
          <a:p>
            <a:pPr marL="0" indent="0">
              <a:buNone/>
            </a:pPr>
            <a:endParaRPr lang="en-US" sz="1600" b="0" i="0" dirty="0">
              <a:solidFill>
                <a:srgbClr val="000000"/>
              </a:solidFill>
              <a:effectLst/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Company &amp; corporate uniforms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Industrial safety wear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Corporate gift &amp; promotional items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Linen to the hotels and tourist resorts</a:t>
            </a:r>
            <a:endParaRPr lang="en-MY" sz="1600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4DD89FC-DCE2-D9DA-15E5-C84AF2C77E39}"/>
              </a:ext>
            </a:extLst>
          </p:cNvPr>
          <p:cNvSpPr txBox="1">
            <a:spLocks/>
          </p:cNvSpPr>
          <p:nvPr/>
        </p:nvSpPr>
        <p:spPr>
          <a:xfrm>
            <a:off x="10658006" y="5729289"/>
            <a:ext cx="1533993" cy="1127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A95BBB0-0295-4C7E-A3D0-2F07981FE8CB}" type="slidenum">
              <a:rPr lang="en-US" sz="6000" smtClean="0">
                <a:solidFill>
                  <a:schemeClr val="bg1"/>
                </a:solidFill>
                <a:latin typeface="+mj-lt"/>
              </a:rPr>
              <a:pPr algn="ctr"/>
              <a:t>6</a:t>
            </a:fld>
            <a:endParaRPr lang="en-US" sz="6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C7BE56-24CD-BC34-1322-6AB63072A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4398" y="1450380"/>
            <a:ext cx="1536325" cy="42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8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 hidden="1">
            <a:extLst>
              <a:ext uri="{FF2B5EF4-FFF2-40B4-BE49-F238E27FC236}">
                <a16:creationId xmlns:a16="http://schemas.microsoft.com/office/drawing/2014/main" id="{92ED2572-D35A-A2D9-D0A1-140A281449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23913"/>
            <a:ext cx="7377113" cy="1325562"/>
          </a:xfrm>
        </p:spPr>
        <p:txBody>
          <a:bodyPr/>
          <a:lstStyle/>
          <a:p>
            <a:r>
              <a:rPr lang="en-US" dirty="0"/>
              <a:t>Four picture collage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BDB9887-B987-5511-9E05-D36530534214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2"/>
          <a:srcRect/>
          <a:stretch/>
        </p:blipFill>
        <p:spPr>
          <a:xfrm>
            <a:off x="222554" y="3427413"/>
            <a:ext cx="5159932" cy="3429000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5EB661-E270-3717-50FE-323C9BB10B46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/>
          <a:srcRect/>
          <a:stretch/>
        </p:blipFill>
        <p:spPr>
          <a:xfrm>
            <a:off x="5383119" y="0"/>
            <a:ext cx="5182090" cy="3429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7AB5E-5649-7963-3AA5-49BACC7EE3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C3F44DA9-D604-884B-116D-AEE2A5F8DF2F}"/>
              </a:ext>
            </a:extLst>
          </p:cNvPr>
          <p:cNvSpPr txBox="1">
            <a:spLocks/>
          </p:cNvSpPr>
          <p:nvPr/>
        </p:nvSpPr>
        <p:spPr>
          <a:xfrm>
            <a:off x="675346" y="370298"/>
            <a:ext cx="3958817" cy="3058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MY" sz="1600" b="0" i="0" dirty="0">
                <a:effectLst/>
                <a:cs typeface="Poppins" panose="00000500000000000000" pitchFamily="50" charset="0"/>
              </a:rPr>
              <a:t>Our major customers include: </a:t>
            </a:r>
          </a:p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MY" sz="1600" b="0" i="0" dirty="0">
                <a:effectLst/>
                <a:cs typeface="Poppins" panose="00000500000000000000" pitchFamily="50" charset="0"/>
              </a:rPr>
              <a:t>(</a:t>
            </a:r>
            <a:r>
              <a:rPr lang="en-US" sz="1600" b="1" i="1" dirty="0">
                <a:effectLst/>
                <a:cs typeface="Poppins" panose="00000500000000000000" pitchFamily="50" charset="0"/>
              </a:rPr>
              <a:t>Air Niugini - Prime Minister Department Office - PNG Police Constabulary - C.I.S, Bomana Police College - Office of Higher Education - </a:t>
            </a:r>
            <a:r>
              <a:rPr lang="en-US" sz="1600" b="1" i="1" dirty="0" err="1">
                <a:effectLst/>
                <a:cs typeface="Poppins" panose="00000500000000000000" pitchFamily="50" charset="0"/>
              </a:rPr>
              <a:t>Hargy</a:t>
            </a:r>
            <a:r>
              <a:rPr lang="en-US" sz="1600" b="1" i="1" dirty="0">
                <a:effectLst/>
                <a:cs typeface="Poppins" panose="00000500000000000000" pitchFamily="50" charset="0"/>
              </a:rPr>
              <a:t> Oil Palm - UPNG - PNG AIDS Council - Department of Health - </a:t>
            </a:r>
            <a:r>
              <a:rPr lang="en-US" sz="1600" b="1" i="1" dirty="0" err="1">
                <a:effectLst/>
                <a:cs typeface="Poppins" panose="00000500000000000000" pitchFamily="50" charset="0"/>
              </a:rPr>
              <a:t>Telikom</a:t>
            </a:r>
            <a:r>
              <a:rPr lang="en-US" sz="1600" b="1" i="1" dirty="0">
                <a:effectLst/>
                <a:cs typeface="Poppins" panose="00000500000000000000" pitchFamily="50" charset="0"/>
              </a:rPr>
              <a:t> - Airways Hotel - Holiday Inn - Crown Plaza - many more</a:t>
            </a:r>
            <a:r>
              <a:rPr lang="en-US" sz="1600" b="0" i="0" dirty="0">
                <a:effectLst/>
                <a:cs typeface="Poppins" panose="00000500000000000000" pitchFamily="50" charset="0"/>
              </a:rPr>
              <a:t>)</a:t>
            </a:r>
            <a:endParaRPr lang="en-MY" sz="1600" dirty="0">
              <a:cs typeface="Poppins" panose="00000500000000000000" pitchFamily="50" charset="0"/>
            </a:endParaRP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3221330C-998B-6700-2C80-C3411001D44A}"/>
              </a:ext>
            </a:extLst>
          </p:cNvPr>
          <p:cNvSpPr txBox="1">
            <a:spLocks/>
          </p:cNvSpPr>
          <p:nvPr/>
        </p:nvSpPr>
        <p:spPr>
          <a:xfrm>
            <a:off x="5814442" y="3797711"/>
            <a:ext cx="4354101" cy="3058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600" b="0" i="0" dirty="0">
                <a:effectLst/>
              </a:rPr>
              <a:t>Some other customers are banks, hospitals, schools, security companies, mining and petroleum sectors and other corporate bodies. PNG Embroidery Ltd controls over 60% of the Papua New Guinea textile market and it is still exploring ways and means of increasing this market share and continuing to offer better services to its customers.</a:t>
            </a:r>
            <a:endParaRPr lang="en-MY" sz="1600" dirty="0">
              <a:cs typeface="Poppins" panose="00000500000000000000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FF6603-8C63-B5CA-9A8B-87CF6DC8F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8006" y="1486105"/>
            <a:ext cx="1536325" cy="42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76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BD5AE5-ED7D-7F61-230F-673BD06B5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sz="4000" b="1" i="0" dirty="0">
                <a:effectLst/>
                <a:latin typeface="Arial" panose="020B0604020202020204" pitchFamily="34" charset="0"/>
              </a:rPr>
              <a:t>OUR PRODUCTS</a:t>
            </a:r>
            <a:endParaRPr lang="en-US" sz="4000" dirty="0"/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1C52BCF5-E8CC-81AF-BD2C-C0EB55791F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1358856" y="0"/>
            <a:ext cx="8242818" cy="6857998"/>
          </a:xfr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B2CCFA4-425E-05F5-D929-C8A8A2BB3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86604">
            <a:off x="6231672" y="3240351"/>
            <a:ext cx="686305" cy="1111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D465B7-6126-B4EB-50CF-6E792418D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5675" y="1307406"/>
            <a:ext cx="1536325" cy="42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14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 hidden="1">
            <a:extLst>
              <a:ext uri="{FF2B5EF4-FFF2-40B4-BE49-F238E27FC236}">
                <a16:creationId xmlns:a16="http://schemas.microsoft.com/office/drawing/2014/main" id="{F55449A1-C39A-3535-307E-1DCD5B6DC0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23913"/>
            <a:ext cx="7377113" cy="1325562"/>
          </a:xfrm>
        </p:spPr>
        <p:txBody>
          <a:bodyPr/>
          <a:lstStyle/>
          <a:p>
            <a:r>
              <a:rPr lang="en-US" dirty="0"/>
              <a:t>Five picture collage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BDB9887-B987-5511-9E05-D3653053421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333" l="10000" r="90000">
                        <a14:foregroundMark x1="15167" y1="93000" x2="15333" y2="97500"/>
                        <a14:foregroundMark x1="12000" y1="93500" x2="12000" y2="93500"/>
                        <a14:foregroundMark x1="11667" y1="92500" x2="12000" y2="95333"/>
                        <a14:foregroundMark x1="12833" y1="91500" x2="14000" y2="93167"/>
                        <a14:foregroundMark x1="38000" y1="11000" x2="36500" y2="6833"/>
                        <a14:foregroundMark x1="39333" y1="4000" x2="56000" y2="1833"/>
                        <a14:foregroundMark x1="56000" y1="1833" x2="56000" y2="1833"/>
                        <a14:foregroundMark x1="77667" y1="98667" x2="82500" y2="98833"/>
                        <a14:foregroundMark x1="22833" y1="96333" x2="21667" y2="99333"/>
                        <a14:foregroundMark x1="20833" y1="98500" x2="13167" y2="98167"/>
                        <a14:foregroundMark x1="22333" y1="98667" x2="18833" y2="97667"/>
                        <a14:foregroundMark x1="23667" y1="98667" x2="20333" y2="99167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" y="685800"/>
            <a:ext cx="3236042" cy="3901440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04A1E95-738A-8497-D4BB-A5F6EBAE1B4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/>
          <a:srcRect l="1552"/>
          <a:stretch/>
        </p:blipFill>
        <p:spPr>
          <a:xfrm>
            <a:off x="-1" y="4558961"/>
            <a:ext cx="3225477" cy="2299039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D8D8F051-A47D-A5D0-898B-AFFDF6F7410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1229" b="1229"/>
          <a:stretch/>
        </p:blipFill>
        <p:spPr>
          <a:xfrm>
            <a:off x="3246800" y="685800"/>
            <a:ext cx="4185920" cy="6172200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5EB661-E270-3717-50FE-323C9BB10B4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6"/>
          <a:srcRect l="7252" r="-1"/>
          <a:stretch/>
        </p:blipFill>
        <p:spPr>
          <a:xfrm>
            <a:off x="7449569" y="703644"/>
            <a:ext cx="3208437" cy="2300059"/>
          </a:xfr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7930C8B-1C4C-693E-787B-8D196A14F50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9000" l="16667" r="82500">
                        <a14:foregroundMark x1="26500" y1="15333" x2="23833" y2="24667"/>
                        <a14:foregroundMark x1="32833" y1="16500" x2="35000" y2="32167"/>
                        <a14:foregroundMark x1="41000" y1="9167" x2="39833" y2="4000"/>
                        <a14:foregroundMark x1="29333" y1="91833" x2="41833" y2="97833"/>
                        <a14:foregroundMark x1="41833" y1="97833" x2="42500" y2="97833"/>
                        <a14:foregroundMark x1="55000" y1="98167" x2="65500" y2="95000"/>
                        <a14:foregroundMark x1="47000" y1="99000" x2="36833" y2="95667"/>
                      </a14:backgroundRemoval>
                    </a14:imgEffect>
                  </a14:imgLayer>
                </a14:imgProps>
              </a:ext>
            </a:extLst>
          </a:blip>
          <a:srcRect l="8528" r="9149"/>
          <a:stretch/>
        </p:blipFill>
        <p:spPr>
          <a:xfrm>
            <a:off x="7474460" y="3003703"/>
            <a:ext cx="3172981" cy="385429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7AB5E-5649-7963-3AA5-49BACC7EE3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5CE79F1-E4F3-EA3D-0B63-21386C480E8B}"/>
              </a:ext>
            </a:extLst>
          </p:cNvPr>
          <p:cNvSpPr txBox="1">
            <a:spLocks/>
          </p:cNvSpPr>
          <p:nvPr/>
        </p:nvSpPr>
        <p:spPr>
          <a:xfrm>
            <a:off x="252804" y="77099"/>
            <a:ext cx="6379285" cy="863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spc="300" baseline="0">
                <a:solidFill>
                  <a:schemeClr val="bg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MY" sz="40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ProMan</a:t>
            </a:r>
            <a:r>
              <a:rPr lang="en-MY" sz="4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workwear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D505092-88D8-99D8-8009-DF5B384D8B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2596" y="2250101"/>
            <a:ext cx="470641" cy="761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733F5FA-AE83-B092-778E-6E329553F2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30039" y="3271182"/>
            <a:ext cx="470641" cy="7619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FDA9DA9-4792-92EA-8F5E-EC37EF59AB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10499" y="4482762"/>
            <a:ext cx="470641" cy="76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421050-C1DE-AB77-54B0-985A8226FE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58006" y="1307408"/>
            <a:ext cx="1536325" cy="42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5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dern Simpl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2B2F"/>
      </a:accent1>
      <a:accent2>
        <a:srgbClr val="6C898B"/>
      </a:accent2>
      <a:accent3>
        <a:srgbClr val="E0C902"/>
      </a:accent3>
      <a:accent4>
        <a:srgbClr val="FFD7E3"/>
      </a:accent4>
      <a:accent5>
        <a:srgbClr val="F1A5B6"/>
      </a:accent5>
      <a:accent6>
        <a:srgbClr val="3E8FB5"/>
      </a:accent6>
      <a:hlink>
        <a:srgbClr val="0563C1"/>
      </a:hlink>
      <a:folHlink>
        <a:srgbClr val="954F72"/>
      </a:folHlink>
    </a:clrScheme>
    <a:fontScheme name="Custom 16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847A5A8-F3F5-47F8-8F60-4514C35DD3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4A8A11-C8C0-4056-9649-2070263490C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CF3A1DDB-B66F-44A7-AD4A-A127D760B3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Photography portfolio (modern simple)</Template>
  <TotalTime>864</TotalTime>
  <Words>709</Words>
  <Application>Microsoft Office PowerPoint</Application>
  <PresentationFormat>Widescreen</PresentationFormat>
  <Paragraphs>82</Paragraphs>
  <Slides>18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Avenir Next LT Pro</vt:lpstr>
      <vt:lpstr>Calibri</vt:lpstr>
      <vt:lpstr>Poppins</vt:lpstr>
      <vt:lpstr>Posterama</vt:lpstr>
      <vt:lpstr>Office Theme</vt:lpstr>
      <vt:lpstr>PNG EMBROIDERY</vt:lpstr>
      <vt:lpstr>Who are we?</vt:lpstr>
      <vt:lpstr>PowerPoint Presentation</vt:lpstr>
      <vt:lpstr>Our expansion</vt:lpstr>
      <vt:lpstr>Three picture collage</vt:lpstr>
      <vt:lpstr>Our market</vt:lpstr>
      <vt:lpstr>Four picture collage</vt:lpstr>
      <vt:lpstr>OUR PRODUCTS</vt:lpstr>
      <vt:lpstr>Five picture collage</vt:lpstr>
      <vt:lpstr>Five picture collage</vt:lpstr>
      <vt:lpstr>Five picture collage</vt:lpstr>
      <vt:lpstr>Five picture collage</vt:lpstr>
      <vt:lpstr>Five picture collage</vt:lpstr>
      <vt:lpstr>WHAT THEY SAY ABOUT US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PNG Embroidery Industry's</dc:title>
  <dc:creator>azura260784@outlook.com</dc:creator>
  <cp:lastModifiedBy>azura260784@outlook.com</cp:lastModifiedBy>
  <cp:revision>18</cp:revision>
  <dcterms:created xsi:type="dcterms:W3CDTF">2023-05-30T08:17:09Z</dcterms:created>
  <dcterms:modified xsi:type="dcterms:W3CDTF">2023-06-01T09:05:21Z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